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9" name="Bobby Hold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8318FB8-5930-4435-9BE1-1BD495C2A446}">
  <a:tblStyle styleId="{E8318FB8-5930-4435-9BE1-1BD495C2A4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4-22T20:23:05.817">
    <p:pos x="6000" y="0"/>
    <p:text>Find Paths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04-22T20:23:16.203">
    <p:pos x="6000" y="0"/>
    <p:text>Identify Conflicts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04-22T20:30:21.312">
    <p:pos x="6000" y="0"/>
    <p:text>Perhaps a title like "The Conflict Resolution Strategy" for the rest of this example to distinguish them from the first three slides showing the paths and conflict</p:text>
  </p:cm>
  <p:cm authorId="0" idx="4" dt="2018-04-22T20:23:57.044">
    <p:pos x="6000" y="100"/>
    <p:text>"Avoid conflicts with velocity profiles"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8-04-22T19:48:57.180">
    <p:pos x="6000" y="0"/>
    <p:text>Could easily animate this delay</p:text>
  </p:cm>
  <p:cm authorId="0" idx="6" dt="2018-04-22T19:48:57.180">
    <p:pos x="6000" y="100"/>
    <p:text>lol the animations stop working after a few steps so i'll just make multiple slides. Delete if y'all don't care for them.</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8-04-22T20:27:58.130">
    <p:pos x="2503" y="1872"/>
    <p:text>Here we'll probably want to talk about the fact that we are adjusting velocities not explicitly delaying, but for these examples and psets, we'll use full stops (V=0) for delays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18-04-22T20:28:36.923">
    <p:pos x="6000" y="0"/>
    <p:text>And once A1 has reached his goal, he can replan and continue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18-04-22T20:29:51.098">
    <p:pos x="6000" y="0"/>
    <p:text>Perhaps a "but how?" slide should precede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-Pick up from last time, complex problem to solve</a:t>
            </a:r>
            <a:endParaRPr/>
          </a:p>
          <a:p>
            <a:pPr indent="0" lvl="0" marL="0" rtl="0">
              <a:spcBef>
                <a:spcPts val="0"/>
              </a:spcBef>
              <a:spcAft>
                <a:spcPts val="0"/>
              </a:spcAft>
              <a:buNone/>
            </a:pPr>
            <a:r>
              <a:rPr lang="no"/>
              <a:t>-May include heterogeneous robots that can solve different tasks, scalability, loss of agents, or uncertainty in communication.</a:t>
            </a:r>
            <a:endParaRPr/>
          </a:p>
          <a:p>
            <a:pPr indent="0" lvl="0" marL="0" rtl="0">
              <a:spcBef>
                <a:spcPts val="0"/>
              </a:spcBef>
              <a:spcAft>
                <a:spcPts val="0"/>
              </a:spcAft>
              <a:buNone/>
            </a:pPr>
            <a:r>
              <a:rPr lang="no"/>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Shape 1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1" name="Shape 16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Shape 1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8" name="Shape 16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Shape 1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4" name="Shape 16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Shape 16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1" name="Shape 16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6" name="Shape 1706"/>
        <p:cNvGrpSpPr/>
        <p:nvPr/>
      </p:nvGrpSpPr>
      <p:grpSpPr>
        <a:xfrm>
          <a:off x="0" y="0"/>
          <a:ext cx="0" cy="0"/>
          <a:chOff x="0" y="0"/>
          <a:chExt cx="0" cy="0"/>
        </a:xfrm>
      </p:grpSpPr>
      <p:sp>
        <p:nvSpPr>
          <p:cNvPr id="1707" name="Shape 1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8" name="Shape 1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Shape 17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5" name="Shape 17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0" name="Shape 1740"/>
        <p:cNvGrpSpPr/>
        <p:nvPr/>
      </p:nvGrpSpPr>
      <p:grpSpPr>
        <a:xfrm>
          <a:off x="0" y="0"/>
          <a:ext cx="0" cy="0"/>
          <a:chOff x="0" y="0"/>
          <a:chExt cx="0" cy="0"/>
        </a:xfrm>
      </p:grpSpPr>
      <p:sp>
        <p:nvSpPr>
          <p:cNvPr id="1741" name="Shape 1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2" name="Shape 17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Shape 17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6" name="Shape 17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Shape 1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2" name="Shape 17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Shape 17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8" name="Shape 17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1" name="Shape 1771"/>
        <p:cNvGrpSpPr/>
        <p:nvPr/>
      </p:nvGrpSpPr>
      <p:grpSpPr>
        <a:xfrm>
          <a:off x="0" y="0"/>
          <a:ext cx="0" cy="0"/>
          <a:chOff x="0" y="0"/>
          <a:chExt cx="0" cy="0"/>
        </a:xfrm>
      </p:grpSpPr>
      <p:sp>
        <p:nvSpPr>
          <p:cNvPr id="1772" name="Shape 17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3" name="Shape 17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Shape 17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9" name="Shape 17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-Time discounted value of targets</a:t>
            </a:r>
            <a:endParaRPr/>
          </a:p>
          <a:p>
            <a:pPr indent="0" lvl="0" marL="0" rtl="0">
              <a:spcBef>
                <a:spcPts val="0"/>
              </a:spcBef>
              <a:spcAft>
                <a:spcPts val="0"/>
              </a:spcAft>
              <a:buNone/>
            </a:pPr>
            <a:r>
              <a:rPr lang="no"/>
              <a:t>-Dynamics</a:t>
            </a:r>
            <a:endParaRPr/>
          </a:p>
          <a:p>
            <a:pPr indent="0" lvl="0" marL="0" rtl="0">
              <a:spcBef>
                <a:spcPts val="0"/>
              </a:spcBef>
              <a:spcAft>
                <a:spcPts val="0"/>
              </a:spcAft>
              <a:buNone/>
            </a:pPr>
            <a:r>
              <a:rPr lang="no"/>
              <a:t>-Heuristic for path length</a:t>
            </a:r>
            <a:endParaRPr/>
          </a:p>
          <a:p>
            <a:pPr indent="0" lvl="0" marL="0" rtl="0">
              <a:spcBef>
                <a:spcPts val="0"/>
              </a:spcBef>
              <a:spcAft>
                <a:spcPts val="0"/>
              </a:spcAft>
              <a:buNone/>
            </a:pPr>
            <a:r>
              <a:rPr lang="no"/>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Example on the board!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Example on the board!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-Active interest for life in solar system</a:t>
            </a:r>
            <a:endParaRPr/>
          </a:p>
          <a:p>
            <a:pPr indent="0" lvl="0" marL="0" rtl="0">
              <a:spcBef>
                <a:spcPts val="0"/>
              </a:spcBef>
              <a:spcAft>
                <a:spcPts val="0"/>
              </a:spcAft>
              <a:buNone/>
            </a:pPr>
            <a:r>
              <a:rPr lang="no"/>
              <a:t>-Deploy huge number of agents to optimize area and efficiently during exploration, to computationally heavy to use centralized algorithm + cannot propagate that much info between agents</a:t>
            </a:r>
            <a:endParaRPr/>
          </a:p>
          <a:p>
            <a:pPr indent="0" lvl="0" marL="0" rtl="0">
              <a:spcBef>
                <a:spcPts val="0"/>
              </a:spcBef>
              <a:spcAft>
                <a:spcPts val="0"/>
              </a:spcAft>
              <a:buNone/>
            </a:pPr>
            <a:r>
              <a:rPr lang="no"/>
              <a:t>-</a:t>
            </a:r>
            <a:endParaRPr/>
          </a:p>
          <a:p>
            <a:pPr indent="0" lvl="0" marL="0" rtl="0">
              <a:spcBef>
                <a:spcPts val="0"/>
              </a:spcBef>
              <a:spcAft>
                <a:spcPts val="0"/>
              </a:spcAft>
              <a:buNone/>
            </a:pPr>
            <a:r>
              <a:rPr lang="no"/>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9" name="Shape 6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 name="Shape 6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2" name="Shape 6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7" name="Shape 7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5" name="Shape 7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Shape 7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3" name="Shape 7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Shape 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1" name="Shape 8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Shape 8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0" name="Shape 8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Shape 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7" name="Shape 8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Shape 9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4" name="Shape 9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Shape 9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0" name="Shape 9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Shape 9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7" name="Shape 9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Shape 10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9" name="Shape 10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Shape 10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7" name="Shape 10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Shape 10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6" name="Shape 10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Shape 1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6" name="Shape 1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Shape 1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3" name="Shape 1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Shape 1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2" name="Shape 1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Shape 1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3" name="Shape 1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Shape 1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4" name="Shape 1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Shape 1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1" name="Shape 1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Shape 1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9" name="Shape 1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Shape 1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1" name="Shape 1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9" name="Shape 1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Shape 1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9" name="Shape 1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Shape 1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5" name="Shape 1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Shape 1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7" name="Shape 1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Shape 1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4" name="Shape 1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Shape 1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0" name="Shape 1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Shape 1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5" name="Shape 1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Shape 1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4" name="Shape 1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Shape 1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4" name="Shape 1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Shape 1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5" name="Shape 1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Shape 1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7" name="Shape 1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Shape 1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0" name="Shape 13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Shape 1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4" name="Shape 1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Shape 1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0" name="Shape 14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Shape 1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9" name="Shape 1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Shape 1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8" name="Shape 14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Shape 1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3" name="Shape 14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Shape 1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0" name="Shape 14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Shape 1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6" name="Shape 1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Shape 1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8" name="Shape 14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Shape 1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2" name="Shape 14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Shape 1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6" name="Shape 15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Shape 15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1" name="Shape 15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Shape 15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6" name="Shape 15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Shape 1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0" name="Shape 15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Shape 1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4" name="Shape 1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Shape 1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8" name="Shape 1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Shape 15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3" name="Shape 15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Shape 1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8" name="Shape 16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Shape 1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2" name="Shape 16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Shape 1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0" name="Shape 16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www.youtube.com/watch?v=1Fn3Mz6f5xA" TargetMode="External"/><Relationship Id="rId4" Type="http://schemas.openxmlformats.org/officeDocument/2006/relationships/image" Target="../media/image39.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www.youtube.com/watch?v=BryJ9jeBkbU" TargetMode="External"/><Relationship Id="rId4" Type="http://schemas.openxmlformats.org/officeDocument/2006/relationships/image" Target="../media/image40.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www.youtube.com/watch?v=Uj1yAmlL5lk" TargetMode="External"/><Relationship Id="rId4" Type="http://schemas.openxmlformats.org/officeDocument/2006/relationships/image" Target="../media/image37.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7.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1.jpg"/><Relationship Id="rId6"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42.png"/><Relationship Id="rId5"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46.png"/><Relationship Id="rId5"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comments" Target="../comments/comment1.xml"/><Relationship Id="rId4" Type="http://schemas.openxmlformats.org/officeDocument/2006/relationships/image" Target="../media/image7.png"/><Relationship Id="rId5"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comments" Target="../comments/comment2.xml"/><Relationship Id="rId4" Type="http://schemas.openxmlformats.org/officeDocument/2006/relationships/image" Target="../media/image7.png"/><Relationship Id="rId5"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comments" Target="../comments/comment3.xml"/><Relationship Id="rId4" Type="http://schemas.openxmlformats.org/officeDocument/2006/relationships/image" Target="../media/image7.png"/><Relationship Id="rId5"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omments" Target="../comments/comment4.xml"/><Relationship Id="rId4" Type="http://schemas.openxmlformats.org/officeDocument/2006/relationships/image" Target="../media/image10.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omments" Target="../comments/comment5.xml"/><Relationship Id="rId4" Type="http://schemas.openxmlformats.org/officeDocument/2006/relationships/image" Target="../media/image10.png"/><Relationship Id="rId5"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comments" Target="../comments/comment6.xml"/><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comments" Target="../comments/commen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uSqACLAD0zjbD75alOTx4aaDc45WMBSK/view"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www.youtube.com/watch?v=HOvmxv7H0hI" TargetMode="External"/><Relationship Id="rId4" Type="http://schemas.openxmlformats.org/officeDocument/2006/relationships/image" Target="../media/image4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png"/><Relationship Id="rId4" Type="http://schemas.openxmlformats.org/officeDocument/2006/relationships/image" Target="../media/image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png"/><Relationship Id="rId4" Type="http://schemas.openxmlformats.org/officeDocument/2006/relationships/image" Target="../media/image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png"/><Relationship Id="rId4" Type="http://schemas.openxmlformats.org/officeDocument/2006/relationships/image" Target="../media/image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png"/><Relationship Id="rId4" Type="http://schemas.openxmlformats.org/officeDocument/2006/relationships/image" Target="../media/image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png"/><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png"/><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png"/><Relationship Id="rId4" Type="http://schemas.openxmlformats.org/officeDocument/2006/relationships/image" Target="../media/image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png"/><Relationship Id="rId4" Type="http://schemas.openxmlformats.org/officeDocument/2006/relationships/image" Target="../media/image1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png"/><Relationship Id="rId4" Type="http://schemas.openxmlformats.org/officeDocument/2006/relationships/image" Target="../media/image1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png"/><Relationship Id="rId4" Type="http://schemas.openxmlformats.org/officeDocument/2006/relationships/image" Target="../media/image1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o"/>
              <a:t>		</a:t>
            </a:r>
            <a:endParaRPr/>
          </a:p>
        </p:txBody>
      </p:sp>
      <p:sp>
        <p:nvSpPr>
          <p:cNvPr id="55" name="Shape 55"/>
          <p:cNvSpPr txBox="1"/>
          <p:nvPr>
            <p:ph idx="1" type="subTitle"/>
          </p:nvPr>
        </p:nvSpPr>
        <p:spPr>
          <a:xfrm>
            <a:off x="311700" y="568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Decentralized Multi-Agent Path Planning</a:t>
            </a:r>
            <a:endParaRPr/>
          </a:p>
        </p:txBody>
      </p:sp>
      <p:sp>
        <p:nvSpPr>
          <p:cNvPr id="56" name="Shape 56"/>
          <p:cNvSpPr txBox="1"/>
          <p:nvPr>
            <p:ph idx="1" type="subTitle"/>
          </p:nvPr>
        </p:nvSpPr>
        <p:spPr>
          <a:xfrm>
            <a:off x="6794025" y="2873875"/>
            <a:ext cx="2278200" cy="194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no" sz="1800"/>
              <a:t>Bobby Holden</a:t>
            </a:r>
            <a:endParaRPr sz="1800"/>
          </a:p>
          <a:p>
            <a:pPr indent="0" lvl="0" marL="0" rtl="0" algn="r">
              <a:spcBef>
                <a:spcPts val="0"/>
              </a:spcBef>
              <a:spcAft>
                <a:spcPts val="0"/>
              </a:spcAft>
              <a:buNone/>
            </a:pPr>
            <a:r>
              <a:rPr lang="no" sz="1800"/>
              <a:t>Dong Ki Kim</a:t>
            </a:r>
            <a:endParaRPr sz="1800"/>
          </a:p>
          <a:p>
            <a:pPr indent="0" lvl="0" marL="0" rtl="0" algn="r">
              <a:spcBef>
                <a:spcPts val="0"/>
              </a:spcBef>
              <a:spcAft>
                <a:spcPts val="0"/>
              </a:spcAft>
              <a:buNone/>
            </a:pPr>
            <a:r>
              <a:rPr lang="no" sz="1800"/>
              <a:t>Thomas Leech</a:t>
            </a:r>
            <a:endParaRPr sz="1800"/>
          </a:p>
          <a:p>
            <a:pPr indent="0" lvl="0" marL="0" rtl="0" algn="r">
              <a:spcBef>
                <a:spcPts val="0"/>
              </a:spcBef>
              <a:spcAft>
                <a:spcPts val="0"/>
              </a:spcAft>
              <a:buNone/>
            </a:pPr>
            <a:r>
              <a:rPr lang="no" sz="1800"/>
              <a:t>Thomas Lone</a:t>
            </a:r>
            <a:endParaRPr sz="1800"/>
          </a:p>
          <a:p>
            <a:pPr indent="0" lvl="0" marL="0" rtl="0" algn="r">
              <a:spcBef>
                <a:spcPts val="0"/>
              </a:spcBef>
              <a:spcAft>
                <a:spcPts val="0"/>
              </a:spcAft>
              <a:buNone/>
            </a:pPr>
            <a:r>
              <a:rPr lang="no" sz="1800"/>
              <a:t>   Navid Shahrestani</a:t>
            </a:r>
            <a:endParaRPr sz="1800"/>
          </a:p>
          <a:p>
            <a:pPr indent="0" lvl="0" marL="0" rtl="0" algn="r">
              <a:spcBef>
                <a:spcPts val="0"/>
              </a:spcBef>
              <a:spcAft>
                <a:spcPts val="0"/>
              </a:spcAft>
              <a:buNone/>
            </a:pPr>
            <a:r>
              <a:rPr lang="no" sz="1800"/>
              <a:t>Junbin Yuan</a:t>
            </a:r>
            <a:endParaRPr sz="1800"/>
          </a:p>
        </p:txBody>
      </p:sp>
      <p:pic>
        <p:nvPicPr>
          <p:cNvPr id="57" name="Shape 57"/>
          <p:cNvPicPr preferRelativeResize="0"/>
          <p:nvPr/>
        </p:nvPicPr>
        <p:blipFill>
          <a:blip r:embed="rId3">
            <a:alphaModFix/>
          </a:blip>
          <a:stretch>
            <a:fillRect/>
          </a:stretch>
        </p:blipFill>
        <p:spPr>
          <a:xfrm>
            <a:off x="446025" y="1197444"/>
            <a:ext cx="5984051" cy="38597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p:nvPr/>
        </p:nvSpPr>
        <p:spPr>
          <a:xfrm>
            <a:off x="2298625" y="1371975"/>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63" name="Shape 163"/>
          <p:cNvSpPr/>
          <p:nvPr/>
        </p:nvSpPr>
        <p:spPr>
          <a:xfrm>
            <a:off x="2614350" y="1519063"/>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64" name="Shape 164"/>
          <p:cNvSpPr/>
          <p:nvPr/>
        </p:nvSpPr>
        <p:spPr>
          <a:xfrm>
            <a:off x="2930075" y="1666150"/>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no"/>
              <a:t>Agent i</a:t>
            </a:r>
            <a:endParaRPr i="1"/>
          </a:p>
        </p:txBody>
      </p:sp>
      <p:sp>
        <p:nvSpPr>
          <p:cNvPr id="165" name="Shape 165"/>
          <p:cNvSpPr txBox="1"/>
          <p:nvPr>
            <p:ph type="title"/>
          </p:nvPr>
        </p:nvSpPr>
        <p:spPr>
          <a:xfrm>
            <a:off x="311700" y="47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o"/>
              <a:t>Algorithm Pipeline</a:t>
            </a:r>
            <a:endParaRPr/>
          </a:p>
          <a:p>
            <a:pPr indent="0" lvl="0" marL="0" rtl="0">
              <a:spcBef>
                <a:spcPts val="0"/>
              </a:spcBef>
              <a:spcAft>
                <a:spcPts val="0"/>
              </a:spcAft>
              <a:buNone/>
            </a:pPr>
            <a:r>
              <a:t/>
            </a:r>
            <a:endParaRPr/>
          </a:p>
        </p:txBody>
      </p:sp>
      <p:sp>
        <p:nvSpPr>
          <p:cNvPr id="166" name="Shape 166"/>
          <p:cNvSpPr/>
          <p:nvPr/>
        </p:nvSpPr>
        <p:spPr>
          <a:xfrm>
            <a:off x="3042725" y="1816300"/>
            <a:ext cx="1514400" cy="713400"/>
          </a:xfrm>
          <a:prstGeom prst="flowChartAlternateProcess">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Target Allocation</a:t>
            </a:r>
            <a:endParaRPr/>
          </a:p>
        </p:txBody>
      </p:sp>
      <p:sp>
        <p:nvSpPr>
          <p:cNvPr id="167" name="Shape 167"/>
          <p:cNvSpPr/>
          <p:nvPr/>
        </p:nvSpPr>
        <p:spPr>
          <a:xfrm>
            <a:off x="3806075" y="2696765"/>
            <a:ext cx="15144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Path Generation</a:t>
            </a:r>
            <a:endParaRPr/>
          </a:p>
        </p:txBody>
      </p:sp>
      <p:sp>
        <p:nvSpPr>
          <p:cNvPr id="168" name="Shape 168"/>
          <p:cNvSpPr/>
          <p:nvPr/>
        </p:nvSpPr>
        <p:spPr>
          <a:xfrm>
            <a:off x="4423800" y="3602246"/>
            <a:ext cx="15144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Conflict Resolution</a:t>
            </a:r>
            <a:endParaRPr/>
          </a:p>
        </p:txBody>
      </p:sp>
      <p:sp>
        <p:nvSpPr>
          <p:cNvPr id="169" name="Shape 169"/>
          <p:cNvSpPr/>
          <p:nvPr/>
        </p:nvSpPr>
        <p:spPr>
          <a:xfrm rot="5400000">
            <a:off x="4540325" y="2107325"/>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p:nvPr/>
        </p:nvSpPr>
        <p:spPr>
          <a:xfrm rot="5400000">
            <a:off x="5304835" y="3010604"/>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rot="-5400000">
            <a:off x="3233725" y="2571075"/>
            <a:ext cx="586500" cy="555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rot="-5400000">
            <a:off x="3852600" y="3425475"/>
            <a:ext cx="586500" cy="555900"/>
          </a:xfrm>
          <a:prstGeom prst="bentArrow">
            <a:avLst>
              <a:gd fmla="val 25000" name="adj1"/>
              <a:gd fmla="val 25000" name="adj2"/>
              <a:gd fmla="val 25000" name="adj3"/>
              <a:gd fmla="val 43750" name="adj4"/>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a:off x="696425" y="1795300"/>
            <a:ext cx="2233500" cy="75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i="1" lang="no"/>
              <a:t>Waypoints, World Model</a:t>
            </a:r>
            <a:endParaRPr i="1"/>
          </a:p>
        </p:txBody>
      </p:sp>
      <p:sp>
        <p:nvSpPr>
          <p:cNvPr id="174" name="Shape 174"/>
          <p:cNvSpPr/>
          <p:nvPr/>
        </p:nvSpPr>
        <p:spPr>
          <a:xfrm>
            <a:off x="6146375" y="3825000"/>
            <a:ext cx="2022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no"/>
              <a:t>Path Trajectory</a:t>
            </a:r>
            <a:endParaRPr i="1"/>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Shape 16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RVO in action!</a:t>
            </a:r>
            <a:endParaRPr/>
          </a:p>
        </p:txBody>
      </p:sp>
      <p:pic>
        <p:nvPicPr>
          <p:cNvPr descr="We propose the reciprocal velocity obstacle (RVO) concept for real-time multi-agent navigation in which each agent navigates independently without explicit communication with other agents. RVO is an extension of the velocity obstacle (VO) that takes into account the reactive behavior of the other agents by implicitly assuming that they make similar collision-avoidance reasoning. RVO guarantees safe and oscillation-free motions for each of the agents.&#10;&#10;http://gamma.cs.unc.edu/RVO/" id="1664" name="Shape 1664" title="Reciprocal Velocity Obstacles for Real-time Multi-agent Navigation">
            <a:hlinkClick r:id="rId3"/>
          </p:cNvPr>
          <p:cNvPicPr preferRelativeResize="0"/>
          <p:nvPr/>
        </p:nvPicPr>
        <p:blipFill>
          <a:blip r:embed="rId4">
            <a:alphaModFix/>
          </a:blip>
          <a:stretch>
            <a:fillRect/>
          </a:stretch>
        </p:blipFill>
        <p:spPr>
          <a:xfrm>
            <a:off x="2286000" y="1227025"/>
            <a:ext cx="4572000" cy="3429000"/>
          </a:xfrm>
          <a:prstGeom prst="rect">
            <a:avLst/>
          </a:prstGeom>
          <a:noFill/>
          <a:ln>
            <a:noFill/>
          </a:ln>
        </p:spPr>
      </p:pic>
      <p:sp>
        <p:nvSpPr>
          <p:cNvPr id="1665" name="Shape 1665"/>
          <p:cNvSpPr txBox="1"/>
          <p:nvPr/>
        </p:nvSpPr>
        <p:spPr>
          <a:xfrm>
            <a:off x="7396650" y="2947275"/>
            <a:ext cx="1515300" cy="180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000"/>
              <a:t>Source: Jur van den Berg, Ming C. Lin, Dinesh Manocha "Reciprocal Velocity Obstacles for Real-Time Multi-Agent Navigation" Proceedings of the IEEE International Conference on Robotics and Automation (ICRA), 2008.</a:t>
            </a:r>
            <a:endParaRPr sz="10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Shape 16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Outline</a:t>
            </a:r>
            <a:endParaRPr/>
          </a:p>
        </p:txBody>
      </p:sp>
      <p:sp>
        <p:nvSpPr>
          <p:cNvPr id="1671" name="Shape 1671"/>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rgbClr val="D9D9D9"/>
              </a:buClr>
              <a:buSzPts val="2400"/>
              <a:buChar char="●"/>
            </a:pPr>
            <a:r>
              <a:rPr lang="no" sz="2400">
                <a:solidFill>
                  <a:srgbClr val="D9D9D9"/>
                </a:solidFill>
              </a:rPr>
              <a:t>Problem Formulation</a:t>
            </a:r>
            <a:endParaRPr sz="2400">
              <a:solidFill>
                <a:srgbClr val="D9D9D9"/>
              </a:solidFill>
            </a:endParaRPr>
          </a:p>
          <a:p>
            <a:pPr indent="-381000" lvl="0" marL="457200" rtl="0">
              <a:lnSpc>
                <a:spcPct val="150000"/>
              </a:lnSpc>
              <a:spcBef>
                <a:spcPts val="0"/>
              </a:spcBef>
              <a:spcAft>
                <a:spcPts val="0"/>
              </a:spcAft>
              <a:buClr>
                <a:srgbClr val="D9D9D9"/>
              </a:buClr>
              <a:buSzPts val="2400"/>
              <a:buChar char="●"/>
            </a:pPr>
            <a:r>
              <a:rPr lang="no" sz="2400">
                <a:solidFill>
                  <a:srgbClr val="D9D9D9"/>
                </a:solidFill>
              </a:rPr>
              <a:t>Algorithm Pipeline</a:t>
            </a:r>
            <a:endParaRPr sz="2400">
              <a:solidFill>
                <a:srgbClr val="D9D9D9"/>
              </a:solidFill>
            </a:endParaRPr>
          </a:p>
          <a:p>
            <a:pPr indent="-381000" lvl="1" marL="914400" rtl="0">
              <a:lnSpc>
                <a:spcPct val="150000"/>
              </a:lnSpc>
              <a:spcBef>
                <a:spcPts val="0"/>
              </a:spcBef>
              <a:spcAft>
                <a:spcPts val="0"/>
              </a:spcAft>
              <a:buClr>
                <a:srgbClr val="D9D9D9"/>
              </a:buClr>
              <a:buSzPts val="2400"/>
              <a:buChar char="○"/>
            </a:pPr>
            <a:r>
              <a:rPr lang="no" sz="2400">
                <a:solidFill>
                  <a:srgbClr val="D9D9D9"/>
                </a:solidFill>
              </a:rPr>
              <a:t>Target Allocation</a:t>
            </a:r>
            <a:endParaRPr sz="2400">
              <a:solidFill>
                <a:srgbClr val="D9D9D9"/>
              </a:solidFill>
            </a:endParaRPr>
          </a:p>
          <a:p>
            <a:pPr indent="-381000" lvl="1" marL="914400" rtl="0">
              <a:lnSpc>
                <a:spcPct val="150000"/>
              </a:lnSpc>
              <a:spcBef>
                <a:spcPts val="0"/>
              </a:spcBef>
              <a:spcAft>
                <a:spcPts val="0"/>
              </a:spcAft>
              <a:buClr>
                <a:srgbClr val="D9D9D9"/>
              </a:buClr>
              <a:buSzPts val="2400"/>
              <a:buChar char="○"/>
            </a:pPr>
            <a:r>
              <a:rPr lang="no" sz="2400">
                <a:solidFill>
                  <a:srgbClr val="D9D9D9"/>
                </a:solidFill>
              </a:rPr>
              <a:t>Path Generation</a:t>
            </a:r>
            <a:endParaRPr sz="2400">
              <a:solidFill>
                <a:srgbClr val="D9D9D9"/>
              </a:solidFill>
            </a:endParaRPr>
          </a:p>
          <a:p>
            <a:pPr indent="-381000" lvl="1" marL="914400" rtl="0">
              <a:lnSpc>
                <a:spcPct val="150000"/>
              </a:lnSpc>
              <a:spcBef>
                <a:spcPts val="0"/>
              </a:spcBef>
              <a:spcAft>
                <a:spcPts val="0"/>
              </a:spcAft>
              <a:buClr>
                <a:srgbClr val="D9D9D9"/>
              </a:buClr>
              <a:buSzPts val="2400"/>
              <a:buChar char="○"/>
            </a:pPr>
            <a:r>
              <a:rPr lang="no" sz="2400">
                <a:solidFill>
                  <a:srgbClr val="D9D9D9"/>
                </a:solidFill>
              </a:rPr>
              <a:t>Conflict Resolution</a:t>
            </a:r>
            <a:endParaRPr sz="2400">
              <a:solidFill>
                <a:srgbClr val="D9D9D9"/>
              </a:solidFill>
            </a:endParaRPr>
          </a:p>
          <a:p>
            <a:pPr indent="-381000" lvl="0" marL="457200" rtl="0">
              <a:lnSpc>
                <a:spcPct val="150000"/>
              </a:lnSpc>
              <a:spcBef>
                <a:spcPts val="0"/>
              </a:spcBef>
              <a:spcAft>
                <a:spcPts val="0"/>
              </a:spcAft>
              <a:buSzPts val="2400"/>
              <a:buChar char="●"/>
            </a:pPr>
            <a:r>
              <a:rPr lang="no" sz="2400"/>
              <a:t>Full Implementation</a:t>
            </a:r>
            <a:endParaRPr sz="2400"/>
          </a:p>
          <a:p>
            <a:pPr indent="-381000" lvl="0" marL="457200" rtl="0">
              <a:lnSpc>
                <a:spcPct val="150000"/>
              </a:lnSpc>
              <a:spcBef>
                <a:spcPts val="0"/>
              </a:spcBef>
              <a:spcAft>
                <a:spcPts val="0"/>
              </a:spcAft>
              <a:buSzPts val="2400"/>
              <a:buChar char="●"/>
            </a:pPr>
            <a:r>
              <a:rPr lang="no" sz="2400"/>
              <a:t>Recent Publications</a:t>
            </a:r>
            <a:endParaRPr sz="24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Shape 1676"/>
          <p:cNvSpPr/>
          <p:nvPr/>
        </p:nvSpPr>
        <p:spPr>
          <a:xfrm>
            <a:off x="2298625" y="1371975"/>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677" name="Shape 1677"/>
          <p:cNvSpPr/>
          <p:nvPr/>
        </p:nvSpPr>
        <p:spPr>
          <a:xfrm>
            <a:off x="2614350" y="1519063"/>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678" name="Shape 1678"/>
          <p:cNvSpPr/>
          <p:nvPr/>
        </p:nvSpPr>
        <p:spPr>
          <a:xfrm>
            <a:off x="2930075" y="1666150"/>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no"/>
              <a:t>Agent i</a:t>
            </a:r>
            <a:endParaRPr i="1"/>
          </a:p>
        </p:txBody>
      </p:sp>
      <p:sp>
        <p:nvSpPr>
          <p:cNvPr id="1679" name="Shape 1679"/>
          <p:cNvSpPr txBox="1"/>
          <p:nvPr>
            <p:ph type="title"/>
          </p:nvPr>
        </p:nvSpPr>
        <p:spPr>
          <a:xfrm>
            <a:off x="311700" y="47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o"/>
              <a:t>Algorithm Pipeline</a:t>
            </a:r>
            <a:endParaRPr/>
          </a:p>
          <a:p>
            <a:pPr indent="0" lvl="0" marL="0" rtl="0">
              <a:spcBef>
                <a:spcPts val="0"/>
              </a:spcBef>
              <a:spcAft>
                <a:spcPts val="0"/>
              </a:spcAft>
              <a:buNone/>
            </a:pPr>
            <a:r>
              <a:t/>
            </a:r>
            <a:endParaRPr/>
          </a:p>
        </p:txBody>
      </p:sp>
      <p:sp>
        <p:nvSpPr>
          <p:cNvPr id="1680" name="Shape 1680"/>
          <p:cNvSpPr/>
          <p:nvPr/>
        </p:nvSpPr>
        <p:spPr>
          <a:xfrm>
            <a:off x="3042725" y="1816300"/>
            <a:ext cx="1514400" cy="713400"/>
          </a:xfrm>
          <a:prstGeom prst="flowChartAlternateProcess">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Target Allocation</a:t>
            </a:r>
            <a:endParaRPr/>
          </a:p>
        </p:txBody>
      </p:sp>
      <p:sp>
        <p:nvSpPr>
          <p:cNvPr id="1681" name="Shape 1681"/>
          <p:cNvSpPr/>
          <p:nvPr/>
        </p:nvSpPr>
        <p:spPr>
          <a:xfrm>
            <a:off x="3806075" y="2696765"/>
            <a:ext cx="15144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Path Generation</a:t>
            </a:r>
            <a:endParaRPr/>
          </a:p>
        </p:txBody>
      </p:sp>
      <p:sp>
        <p:nvSpPr>
          <p:cNvPr id="1682" name="Shape 1682"/>
          <p:cNvSpPr/>
          <p:nvPr/>
        </p:nvSpPr>
        <p:spPr>
          <a:xfrm>
            <a:off x="4423800" y="3602246"/>
            <a:ext cx="1514400" cy="713400"/>
          </a:xfrm>
          <a:prstGeom prst="flowChartAlternateProcess">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Conflict Resolution</a:t>
            </a:r>
            <a:endParaRPr/>
          </a:p>
        </p:txBody>
      </p:sp>
      <p:sp>
        <p:nvSpPr>
          <p:cNvPr id="1683" name="Shape 1683"/>
          <p:cNvSpPr/>
          <p:nvPr/>
        </p:nvSpPr>
        <p:spPr>
          <a:xfrm rot="5400000">
            <a:off x="4540325" y="2107325"/>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4" name="Shape 1684"/>
          <p:cNvSpPr/>
          <p:nvPr/>
        </p:nvSpPr>
        <p:spPr>
          <a:xfrm rot="5400000">
            <a:off x="5304835" y="3010604"/>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5" name="Shape 1685"/>
          <p:cNvSpPr/>
          <p:nvPr/>
        </p:nvSpPr>
        <p:spPr>
          <a:xfrm rot="-5400000">
            <a:off x="3233725" y="2571075"/>
            <a:ext cx="586500" cy="555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6" name="Shape 1686"/>
          <p:cNvSpPr/>
          <p:nvPr/>
        </p:nvSpPr>
        <p:spPr>
          <a:xfrm rot="-5400000">
            <a:off x="3852600" y="3425475"/>
            <a:ext cx="586500" cy="555900"/>
          </a:xfrm>
          <a:prstGeom prst="bentArrow">
            <a:avLst>
              <a:gd fmla="val 25000" name="adj1"/>
              <a:gd fmla="val 25000" name="adj2"/>
              <a:gd fmla="val 25000" name="adj3"/>
              <a:gd fmla="val 43750" name="adj4"/>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7" name="Shape 1687"/>
          <p:cNvSpPr/>
          <p:nvPr/>
        </p:nvSpPr>
        <p:spPr>
          <a:xfrm>
            <a:off x="696425" y="1795300"/>
            <a:ext cx="2233500" cy="75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i="1" lang="no"/>
              <a:t>Waypoints, World Model</a:t>
            </a:r>
            <a:endParaRPr i="1"/>
          </a:p>
        </p:txBody>
      </p:sp>
      <p:sp>
        <p:nvSpPr>
          <p:cNvPr id="1688" name="Shape 1688"/>
          <p:cNvSpPr/>
          <p:nvPr/>
        </p:nvSpPr>
        <p:spPr>
          <a:xfrm>
            <a:off x="6146375" y="3825000"/>
            <a:ext cx="2022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no"/>
              <a:t>Path Trajectory</a:t>
            </a:r>
            <a:endParaRPr i="1"/>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Shape 1693"/>
          <p:cNvSpPr/>
          <p:nvPr/>
        </p:nvSpPr>
        <p:spPr>
          <a:xfrm>
            <a:off x="2298625" y="1371975"/>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694" name="Shape 1694"/>
          <p:cNvSpPr/>
          <p:nvPr/>
        </p:nvSpPr>
        <p:spPr>
          <a:xfrm>
            <a:off x="2614350" y="1519063"/>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695" name="Shape 1695"/>
          <p:cNvSpPr/>
          <p:nvPr/>
        </p:nvSpPr>
        <p:spPr>
          <a:xfrm>
            <a:off x="2930075" y="1666150"/>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no"/>
              <a:t>Agent i</a:t>
            </a:r>
            <a:endParaRPr i="1"/>
          </a:p>
        </p:txBody>
      </p:sp>
      <p:sp>
        <p:nvSpPr>
          <p:cNvPr id="1696" name="Shape 1696"/>
          <p:cNvSpPr txBox="1"/>
          <p:nvPr>
            <p:ph type="title"/>
          </p:nvPr>
        </p:nvSpPr>
        <p:spPr>
          <a:xfrm>
            <a:off x="311700" y="47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Algorithm Pipeline</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1697" name="Shape 1697"/>
          <p:cNvSpPr/>
          <p:nvPr/>
        </p:nvSpPr>
        <p:spPr>
          <a:xfrm>
            <a:off x="3042725" y="1816300"/>
            <a:ext cx="1748100" cy="891900"/>
          </a:xfrm>
          <a:prstGeom prst="flowChartAlternateProcess">
            <a:avLst/>
          </a:prstGeom>
          <a:solidFill>
            <a:srgbClr val="9FC5E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no" sz="1200" u="sng"/>
              <a:t>Target Allocation</a:t>
            </a:r>
            <a:endParaRPr b="1" sz="1200" u="sng"/>
          </a:p>
          <a:p>
            <a:pPr indent="0" lvl="0" marL="0" rtl="0">
              <a:spcBef>
                <a:spcPts val="0"/>
              </a:spcBef>
              <a:spcAft>
                <a:spcPts val="0"/>
              </a:spcAft>
              <a:buNone/>
            </a:pPr>
            <a:r>
              <a:rPr b="1" i="1" lang="no" sz="900"/>
              <a:t>Algorithm</a:t>
            </a:r>
            <a:r>
              <a:rPr b="1" lang="no" sz="900"/>
              <a:t> : CBBA</a:t>
            </a:r>
            <a:endParaRPr b="1" sz="900"/>
          </a:p>
          <a:p>
            <a:pPr indent="0" lvl="0" marL="0" rtl="0">
              <a:spcBef>
                <a:spcPts val="0"/>
              </a:spcBef>
              <a:spcAft>
                <a:spcPts val="0"/>
              </a:spcAft>
              <a:buNone/>
            </a:pPr>
            <a:r>
              <a:rPr b="1" i="1" lang="no" sz="900"/>
              <a:t>Run when</a:t>
            </a:r>
            <a:r>
              <a:rPr b="1" lang="no" sz="900"/>
              <a:t> : Target list updated or number of agents changes</a:t>
            </a:r>
            <a:endParaRPr b="1" sz="900"/>
          </a:p>
        </p:txBody>
      </p:sp>
      <p:sp>
        <p:nvSpPr>
          <p:cNvPr id="1698" name="Shape 1698"/>
          <p:cNvSpPr/>
          <p:nvPr/>
        </p:nvSpPr>
        <p:spPr>
          <a:xfrm>
            <a:off x="3806075" y="2849165"/>
            <a:ext cx="15144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Path Generation</a:t>
            </a:r>
            <a:endParaRPr/>
          </a:p>
        </p:txBody>
      </p:sp>
      <p:sp>
        <p:nvSpPr>
          <p:cNvPr id="1699" name="Shape 1699"/>
          <p:cNvSpPr/>
          <p:nvPr/>
        </p:nvSpPr>
        <p:spPr>
          <a:xfrm>
            <a:off x="4423800" y="3754646"/>
            <a:ext cx="1514400" cy="713400"/>
          </a:xfrm>
          <a:prstGeom prst="flowChartAlternateProcess">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Conflict Resolution</a:t>
            </a:r>
            <a:endParaRPr/>
          </a:p>
        </p:txBody>
      </p:sp>
      <p:sp>
        <p:nvSpPr>
          <p:cNvPr id="1700" name="Shape 1700"/>
          <p:cNvSpPr/>
          <p:nvPr/>
        </p:nvSpPr>
        <p:spPr>
          <a:xfrm rot="5400000">
            <a:off x="4737925" y="2295725"/>
            <a:ext cx="606300" cy="500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1" name="Shape 1701"/>
          <p:cNvSpPr/>
          <p:nvPr/>
        </p:nvSpPr>
        <p:spPr>
          <a:xfrm rot="5400000">
            <a:off x="5304835" y="3163004"/>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2" name="Shape 1702"/>
          <p:cNvSpPr/>
          <p:nvPr/>
        </p:nvSpPr>
        <p:spPr>
          <a:xfrm rot="-5400000">
            <a:off x="3233725" y="2723475"/>
            <a:ext cx="586500" cy="555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3" name="Shape 1703"/>
          <p:cNvSpPr/>
          <p:nvPr/>
        </p:nvSpPr>
        <p:spPr>
          <a:xfrm rot="-5400000">
            <a:off x="3852600" y="3577875"/>
            <a:ext cx="586500" cy="555900"/>
          </a:xfrm>
          <a:prstGeom prst="bentArrow">
            <a:avLst>
              <a:gd fmla="val 25000" name="adj1"/>
              <a:gd fmla="val 25000" name="adj2"/>
              <a:gd fmla="val 25000" name="adj3"/>
              <a:gd fmla="val 43750" name="adj4"/>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4" name="Shape 1704"/>
          <p:cNvSpPr/>
          <p:nvPr/>
        </p:nvSpPr>
        <p:spPr>
          <a:xfrm>
            <a:off x="696425" y="1795300"/>
            <a:ext cx="2233500" cy="75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i="1" lang="no"/>
              <a:t>Waypoints, World Model</a:t>
            </a:r>
            <a:endParaRPr i="1"/>
          </a:p>
        </p:txBody>
      </p:sp>
      <p:sp>
        <p:nvSpPr>
          <p:cNvPr id="1705" name="Shape 1705"/>
          <p:cNvSpPr/>
          <p:nvPr/>
        </p:nvSpPr>
        <p:spPr>
          <a:xfrm>
            <a:off x="6146375" y="3825000"/>
            <a:ext cx="2022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no"/>
              <a:t>Path Trajectory</a:t>
            </a:r>
            <a:endParaRPr i="1"/>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9" name="Shape 1709"/>
        <p:cNvGrpSpPr/>
        <p:nvPr/>
      </p:nvGrpSpPr>
      <p:grpSpPr>
        <a:xfrm>
          <a:off x="0" y="0"/>
          <a:ext cx="0" cy="0"/>
          <a:chOff x="0" y="0"/>
          <a:chExt cx="0" cy="0"/>
        </a:xfrm>
      </p:grpSpPr>
      <p:sp>
        <p:nvSpPr>
          <p:cNvPr id="1710" name="Shape 1710"/>
          <p:cNvSpPr/>
          <p:nvPr/>
        </p:nvSpPr>
        <p:spPr>
          <a:xfrm>
            <a:off x="2298625" y="1371975"/>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711" name="Shape 1711"/>
          <p:cNvSpPr/>
          <p:nvPr/>
        </p:nvSpPr>
        <p:spPr>
          <a:xfrm>
            <a:off x="2614350" y="1519063"/>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712" name="Shape 1712"/>
          <p:cNvSpPr/>
          <p:nvPr/>
        </p:nvSpPr>
        <p:spPr>
          <a:xfrm>
            <a:off x="2930075" y="1666150"/>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no"/>
              <a:t>Agent i</a:t>
            </a:r>
            <a:endParaRPr i="1"/>
          </a:p>
        </p:txBody>
      </p:sp>
      <p:sp>
        <p:nvSpPr>
          <p:cNvPr id="1713" name="Shape 1713"/>
          <p:cNvSpPr txBox="1"/>
          <p:nvPr>
            <p:ph type="title"/>
          </p:nvPr>
        </p:nvSpPr>
        <p:spPr>
          <a:xfrm>
            <a:off x="311700" y="47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Algorithm Pipeline</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1714" name="Shape 1714"/>
          <p:cNvSpPr/>
          <p:nvPr/>
        </p:nvSpPr>
        <p:spPr>
          <a:xfrm>
            <a:off x="3042725" y="1816300"/>
            <a:ext cx="1748100" cy="891900"/>
          </a:xfrm>
          <a:prstGeom prst="flowChartAlternateProcess">
            <a:avLst/>
          </a:prstGeom>
          <a:solidFill>
            <a:srgbClr val="9FC5E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no" sz="1200" u="sng"/>
              <a:t>Target Allocation</a:t>
            </a:r>
            <a:endParaRPr b="1" sz="1200" u="sng"/>
          </a:p>
          <a:p>
            <a:pPr indent="0" lvl="0" marL="0" rtl="0">
              <a:spcBef>
                <a:spcPts val="0"/>
              </a:spcBef>
              <a:spcAft>
                <a:spcPts val="0"/>
              </a:spcAft>
              <a:buNone/>
            </a:pPr>
            <a:r>
              <a:rPr b="1" i="1" lang="no" sz="900"/>
              <a:t>Algorithm</a:t>
            </a:r>
            <a:r>
              <a:rPr b="1" lang="no" sz="900"/>
              <a:t> : CBBA</a:t>
            </a:r>
            <a:endParaRPr b="1" sz="900"/>
          </a:p>
          <a:p>
            <a:pPr indent="0" lvl="0" marL="0">
              <a:spcBef>
                <a:spcPts val="0"/>
              </a:spcBef>
              <a:spcAft>
                <a:spcPts val="0"/>
              </a:spcAft>
              <a:buNone/>
            </a:pPr>
            <a:r>
              <a:rPr b="1" i="1" lang="no" sz="900"/>
              <a:t>Run when</a:t>
            </a:r>
            <a:r>
              <a:rPr b="1" lang="no" sz="900"/>
              <a:t> : </a:t>
            </a:r>
            <a:r>
              <a:rPr b="1" lang="no" sz="900">
                <a:solidFill>
                  <a:schemeClr val="dk1"/>
                </a:solidFill>
              </a:rPr>
              <a:t>Target list updated or number of agents changes</a:t>
            </a:r>
            <a:endParaRPr b="1" sz="900">
              <a:solidFill>
                <a:schemeClr val="dk1"/>
              </a:solidFill>
            </a:endParaRPr>
          </a:p>
          <a:p>
            <a:pPr indent="0" lvl="0" marL="0" rtl="0">
              <a:spcBef>
                <a:spcPts val="0"/>
              </a:spcBef>
              <a:spcAft>
                <a:spcPts val="0"/>
              </a:spcAft>
              <a:buNone/>
            </a:pPr>
            <a:r>
              <a:t/>
            </a:r>
            <a:endParaRPr b="1" sz="900"/>
          </a:p>
        </p:txBody>
      </p:sp>
      <p:sp>
        <p:nvSpPr>
          <p:cNvPr id="1715" name="Shape 1715"/>
          <p:cNvSpPr/>
          <p:nvPr/>
        </p:nvSpPr>
        <p:spPr>
          <a:xfrm>
            <a:off x="4423800" y="3754646"/>
            <a:ext cx="1514400" cy="713400"/>
          </a:xfrm>
          <a:prstGeom prst="flowChartAlternateProcess">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Conflict Resolution</a:t>
            </a:r>
            <a:endParaRPr/>
          </a:p>
        </p:txBody>
      </p:sp>
      <p:sp>
        <p:nvSpPr>
          <p:cNvPr id="1716" name="Shape 1716"/>
          <p:cNvSpPr/>
          <p:nvPr/>
        </p:nvSpPr>
        <p:spPr>
          <a:xfrm>
            <a:off x="3477625" y="2849175"/>
            <a:ext cx="20613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no" sz="1200" u="sng"/>
              <a:t>Path Generation</a:t>
            </a:r>
            <a:endParaRPr b="1" sz="1200" u="sng"/>
          </a:p>
          <a:p>
            <a:pPr indent="0" lvl="0" marL="0" rtl="0">
              <a:spcBef>
                <a:spcPts val="0"/>
              </a:spcBef>
              <a:spcAft>
                <a:spcPts val="0"/>
              </a:spcAft>
              <a:buNone/>
            </a:pPr>
            <a:r>
              <a:rPr b="1" i="1" lang="no" sz="900"/>
              <a:t>Algorithm</a:t>
            </a:r>
            <a:r>
              <a:rPr b="1" lang="no" sz="900"/>
              <a:t> : D*lite</a:t>
            </a:r>
            <a:endParaRPr b="1" sz="900"/>
          </a:p>
          <a:p>
            <a:pPr indent="0" lvl="0" marL="0" rtl="0">
              <a:spcBef>
                <a:spcPts val="0"/>
              </a:spcBef>
              <a:spcAft>
                <a:spcPts val="0"/>
              </a:spcAft>
              <a:buNone/>
            </a:pPr>
            <a:r>
              <a:rPr b="1" i="1" lang="no" sz="900"/>
              <a:t>Run when : </a:t>
            </a:r>
            <a:r>
              <a:rPr b="1" lang="no" sz="900"/>
              <a:t>Edge costs change</a:t>
            </a:r>
            <a:endParaRPr b="1" sz="900"/>
          </a:p>
        </p:txBody>
      </p:sp>
      <p:sp>
        <p:nvSpPr>
          <p:cNvPr id="1717" name="Shape 1717"/>
          <p:cNvSpPr/>
          <p:nvPr/>
        </p:nvSpPr>
        <p:spPr>
          <a:xfrm rot="5400000">
            <a:off x="4682213" y="2358275"/>
            <a:ext cx="606300" cy="375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8" name="Shape 1718"/>
          <p:cNvSpPr/>
          <p:nvPr/>
        </p:nvSpPr>
        <p:spPr>
          <a:xfrm rot="5400000">
            <a:off x="5403567" y="3284500"/>
            <a:ext cx="606300" cy="329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9" name="Shape 1719"/>
          <p:cNvSpPr/>
          <p:nvPr/>
        </p:nvSpPr>
        <p:spPr>
          <a:xfrm rot="-5400000">
            <a:off x="2993875" y="2810925"/>
            <a:ext cx="586500" cy="381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0" name="Shape 1720"/>
          <p:cNvSpPr/>
          <p:nvPr/>
        </p:nvSpPr>
        <p:spPr>
          <a:xfrm rot="-5400000">
            <a:off x="3956766" y="3685275"/>
            <a:ext cx="586500" cy="341100"/>
          </a:xfrm>
          <a:prstGeom prst="bentArrow">
            <a:avLst>
              <a:gd fmla="val 25000" name="adj1"/>
              <a:gd fmla="val 25000" name="adj2"/>
              <a:gd fmla="val 25000" name="adj3"/>
              <a:gd fmla="val 43750" name="adj4"/>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1" name="Shape 1721"/>
          <p:cNvSpPr/>
          <p:nvPr/>
        </p:nvSpPr>
        <p:spPr>
          <a:xfrm>
            <a:off x="696425" y="1795300"/>
            <a:ext cx="2233500" cy="75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i="1" lang="no"/>
              <a:t>Waypoints, World Model</a:t>
            </a:r>
            <a:endParaRPr i="1"/>
          </a:p>
        </p:txBody>
      </p:sp>
      <p:sp>
        <p:nvSpPr>
          <p:cNvPr id="1722" name="Shape 1722"/>
          <p:cNvSpPr/>
          <p:nvPr/>
        </p:nvSpPr>
        <p:spPr>
          <a:xfrm>
            <a:off x="6146375" y="3825000"/>
            <a:ext cx="2022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no"/>
              <a:t>Path Trajectory</a:t>
            </a:r>
            <a:endParaRPr i="1"/>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Shape 1727"/>
          <p:cNvSpPr/>
          <p:nvPr/>
        </p:nvSpPr>
        <p:spPr>
          <a:xfrm>
            <a:off x="2298625" y="1371975"/>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728" name="Shape 1728"/>
          <p:cNvSpPr/>
          <p:nvPr/>
        </p:nvSpPr>
        <p:spPr>
          <a:xfrm>
            <a:off x="2614350" y="1519063"/>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729" name="Shape 1729"/>
          <p:cNvSpPr/>
          <p:nvPr/>
        </p:nvSpPr>
        <p:spPr>
          <a:xfrm>
            <a:off x="2930075" y="1666150"/>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no"/>
              <a:t>Agent i</a:t>
            </a:r>
            <a:endParaRPr i="1"/>
          </a:p>
        </p:txBody>
      </p:sp>
      <p:sp>
        <p:nvSpPr>
          <p:cNvPr id="1730" name="Shape 1730"/>
          <p:cNvSpPr txBox="1"/>
          <p:nvPr>
            <p:ph type="title"/>
          </p:nvPr>
        </p:nvSpPr>
        <p:spPr>
          <a:xfrm>
            <a:off x="311700" y="47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Approach 1</a:t>
            </a:r>
            <a:endParaRPr/>
          </a:p>
          <a:p>
            <a:pPr indent="0" lvl="0" marL="0" rtl="0">
              <a:spcBef>
                <a:spcPts val="0"/>
              </a:spcBef>
              <a:spcAft>
                <a:spcPts val="0"/>
              </a:spcAft>
              <a:buNone/>
            </a:pPr>
            <a:r>
              <a:t/>
            </a:r>
            <a:endParaRPr/>
          </a:p>
        </p:txBody>
      </p:sp>
      <p:sp>
        <p:nvSpPr>
          <p:cNvPr id="1731" name="Shape 1731"/>
          <p:cNvSpPr/>
          <p:nvPr/>
        </p:nvSpPr>
        <p:spPr>
          <a:xfrm>
            <a:off x="3042725" y="1816300"/>
            <a:ext cx="1748100" cy="891900"/>
          </a:xfrm>
          <a:prstGeom prst="flowChartAlternateProcess">
            <a:avLst/>
          </a:prstGeom>
          <a:solidFill>
            <a:srgbClr val="9FC5E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no" sz="1200" u="sng"/>
              <a:t>Target Allocation</a:t>
            </a:r>
            <a:endParaRPr b="1" sz="1200" u="sng"/>
          </a:p>
          <a:p>
            <a:pPr indent="0" lvl="0" marL="0" rtl="0">
              <a:spcBef>
                <a:spcPts val="0"/>
              </a:spcBef>
              <a:spcAft>
                <a:spcPts val="0"/>
              </a:spcAft>
              <a:buNone/>
            </a:pPr>
            <a:r>
              <a:rPr b="1" i="1" lang="no" sz="1000"/>
              <a:t>A</a:t>
            </a:r>
            <a:r>
              <a:rPr b="1" i="1" lang="no" sz="900"/>
              <a:t>lgorithm</a:t>
            </a:r>
            <a:r>
              <a:rPr b="1" lang="no" sz="900"/>
              <a:t> : CBBA</a:t>
            </a:r>
            <a:endParaRPr b="1" sz="900"/>
          </a:p>
          <a:p>
            <a:pPr indent="0" lvl="0" marL="0" rtl="0">
              <a:spcBef>
                <a:spcPts val="0"/>
              </a:spcBef>
              <a:spcAft>
                <a:spcPts val="0"/>
              </a:spcAft>
              <a:buNone/>
            </a:pPr>
            <a:r>
              <a:rPr b="1" i="1" lang="no" sz="900"/>
              <a:t>Run when</a:t>
            </a:r>
            <a:r>
              <a:rPr b="1" lang="no" sz="900"/>
              <a:t> : </a:t>
            </a:r>
            <a:r>
              <a:rPr b="1" lang="no" sz="900">
                <a:solidFill>
                  <a:schemeClr val="dk1"/>
                </a:solidFill>
              </a:rPr>
              <a:t>Target list updated or number of agents changes</a:t>
            </a:r>
            <a:endParaRPr b="1" sz="900"/>
          </a:p>
        </p:txBody>
      </p:sp>
      <p:sp>
        <p:nvSpPr>
          <p:cNvPr id="1732" name="Shape 1732"/>
          <p:cNvSpPr/>
          <p:nvPr/>
        </p:nvSpPr>
        <p:spPr>
          <a:xfrm>
            <a:off x="3630025" y="2849175"/>
            <a:ext cx="20613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no" sz="1200" u="sng"/>
              <a:t>Path Generation</a:t>
            </a:r>
            <a:endParaRPr b="1" sz="1200" u="sng"/>
          </a:p>
          <a:p>
            <a:pPr indent="0" lvl="0" marL="0" rtl="0">
              <a:spcBef>
                <a:spcPts val="0"/>
              </a:spcBef>
              <a:spcAft>
                <a:spcPts val="0"/>
              </a:spcAft>
              <a:buNone/>
            </a:pPr>
            <a:r>
              <a:rPr b="1" i="1" lang="no" sz="900"/>
              <a:t>Algorithm</a:t>
            </a:r>
            <a:r>
              <a:rPr b="1" lang="no" sz="900"/>
              <a:t> : D*lite</a:t>
            </a:r>
            <a:endParaRPr b="1" sz="900"/>
          </a:p>
          <a:p>
            <a:pPr indent="0" lvl="0" marL="0" rtl="0">
              <a:spcBef>
                <a:spcPts val="0"/>
              </a:spcBef>
              <a:spcAft>
                <a:spcPts val="0"/>
              </a:spcAft>
              <a:buNone/>
            </a:pPr>
            <a:r>
              <a:rPr b="1" i="1" lang="no" sz="900"/>
              <a:t>Run when : </a:t>
            </a:r>
            <a:r>
              <a:rPr b="1" lang="no" sz="900"/>
              <a:t>Edge costs change</a:t>
            </a:r>
            <a:endParaRPr b="1" sz="900"/>
          </a:p>
        </p:txBody>
      </p:sp>
      <p:sp>
        <p:nvSpPr>
          <p:cNvPr id="1733" name="Shape 1733"/>
          <p:cNvSpPr/>
          <p:nvPr/>
        </p:nvSpPr>
        <p:spPr>
          <a:xfrm>
            <a:off x="3986125" y="3712650"/>
            <a:ext cx="2112900" cy="755400"/>
          </a:xfrm>
          <a:prstGeom prst="flowChartAlternateProcess">
            <a:avLst/>
          </a:prstGeom>
          <a:solidFill>
            <a:srgbClr val="9FC5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no" sz="1200" u="sng"/>
              <a:t>Conflict Resolution</a:t>
            </a:r>
            <a:endParaRPr b="1" i="1" sz="1200"/>
          </a:p>
          <a:p>
            <a:pPr indent="0" lvl="0" marL="0" rtl="0">
              <a:spcBef>
                <a:spcPts val="0"/>
              </a:spcBef>
              <a:spcAft>
                <a:spcPts val="0"/>
              </a:spcAft>
              <a:buNone/>
            </a:pPr>
            <a:r>
              <a:rPr b="1" i="1" lang="no" sz="900"/>
              <a:t>Algorithm </a:t>
            </a:r>
            <a:r>
              <a:rPr b="1" lang="no" sz="900"/>
              <a:t>: Coordination</a:t>
            </a:r>
            <a:endParaRPr b="1" sz="900"/>
          </a:p>
          <a:p>
            <a:pPr indent="0" lvl="0" marL="457200" rtl="0">
              <a:spcBef>
                <a:spcPts val="0"/>
              </a:spcBef>
              <a:spcAft>
                <a:spcPts val="0"/>
              </a:spcAft>
              <a:buNone/>
            </a:pPr>
            <a:r>
              <a:rPr b="1" lang="no" sz="900"/>
              <a:t>      diagrams</a:t>
            </a:r>
            <a:endParaRPr b="1" sz="900"/>
          </a:p>
          <a:p>
            <a:pPr indent="0" lvl="0" marL="0" rtl="0">
              <a:spcBef>
                <a:spcPts val="0"/>
              </a:spcBef>
              <a:spcAft>
                <a:spcPts val="0"/>
              </a:spcAft>
              <a:buNone/>
            </a:pPr>
            <a:r>
              <a:rPr b="1" i="1" lang="no" sz="900"/>
              <a:t>Run when </a:t>
            </a:r>
            <a:r>
              <a:rPr b="1" lang="no" sz="900"/>
              <a:t>: New path generated</a:t>
            </a:r>
            <a:r>
              <a:rPr b="1" i="1" lang="no" sz="900"/>
              <a:t> </a:t>
            </a:r>
            <a:endParaRPr b="1" sz="900"/>
          </a:p>
        </p:txBody>
      </p:sp>
      <p:sp>
        <p:nvSpPr>
          <p:cNvPr id="1734" name="Shape 1734"/>
          <p:cNvSpPr/>
          <p:nvPr/>
        </p:nvSpPr>
        <p:spPr>
          <a:xfrm>
            <a:off x="696425" y="1795300"/>
            <a:ext cx="2233500" cy="75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i="1" lang="no"/>
              <a:t>Waypoints, World Model</a:t>
            </a:r>
            <a:endParaRPr i="1"/>
          </a:p>
        </p:txBody>
      </p:sp>
      <p:sp>
        <p:nvSpPr>
          <p:cNvPr id="1735" name="Shape 1735"/>
          <p:cNvSpPr/>
          <p:nvPr/>
        </p:nvSpPr>
        <p:spPr>
          <a:xfrm rot="5400000">
            <a:off x="4682213" y="2358275"/>
            <a:ext cx="606300" cy="375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6" name="Shape 1736"/>
          <p:cNvSpPr/>
          <p:nvPr/>
        </p:nvSpPr>
        <p:spPr>
          <a:xfrm rot="5400000">
            <a:off x="5555967" y="3242438"/>
            <a:ext cx="606300" cy="329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7" name="Shape 1737"/>
          <p:cNvSpPr/>
          <p:nvPr/>
        </p:nvSpPr>
        <p:spPr>
          <a:xfrm>
            <a:off x="6146375" y="3825000"/>
            <a:ext cx="2022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no"/>
              <a:t>Path Trajectory</a:t>
            </a:r>
            <a:endParaRPr i="1"/>
          </a:p>
        </p:txBody>
      </p:sp>
      <p:sp>
        <p:nvSpPr>
          <p:cNvPr id="1738" name="Shape 1738"/>
          <p:cNvSpPr/>
          <p:nvPr/>
        </p:nvSpPr>
        <p:spPr>
          <a:xfrm rot="-5400000">
            <a:off x="3146275" y="2810925"/>
            <a:ext cx="586500" cy="381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9" name="Shape 1739"/>
          <p:cNvSpPr/>
          <p:nvPr/>
        </p:nvSpPr>
        <p:spPr>
          <a:xfrm rot="-5400000">
            <a:off x="3522325" y="3685275"/>
            <a:ext cx="586500" cy="341100"/>
          </a:xfrm>
          <a:prstGeom prst="bentArrow">
            <a:avLst>
              <a:gd fmla="val 25000" name="adj1"/>
              <a:gd fmla="val 25000" name="adj2"/>
              <a:gd fmla="val 25000" name="adj3"/>
              <a:gd fmla="val 43750" name="adj4"/>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3" name="Shape 1743"/>
        <p:cNvGrpSpPr/>
        <p:nvPr/>
      </p:nvGrpSpPr>
      <p:grpSpPr>
        <a:xfrm>
          <a:off x="0" y="0"/>
          <a:ext cx="0" cy="0"/>
          <a:chOff x="0" y="0"/>
          <a:chExt cx="0" cy="0"/>
        </a:xfrm>
      </p:grpSpPr>
      <p:sp>
        <p:nvSpPr>
          <p:cNvPr id="1744" name="Shape 1744"/>
          <p:cNvSpPr/>
          <p:nvPr/>
        </p:nvSpPr>
        <p:spPr>
          <a:xfrm>
            <a:off x="2298625" y="1371975"/>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745" name="Shape 1745"/>
          <p:cNvSpPr/>
          <p:nvPr/>
        </p:nvSpPr>
        <p:spPr>
          <a:xfrm>
            <a:off x="2614350" y="1519063"/>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746" name="Shape 1746"/>
          <p:cNvSpPr/>
          <p:nvPr/>
        </p:nvSpPr>
        <p:spPr>
          <a:xfrm>
            <a:off x="2930075" y="1666150"/>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no"/>
              <a:t>Agent i</a:t>
            </a:r>
            <a:endParaRPr i="1"/>
          </a:p>
        </p:txBody>
      </p:sp>
      <p:sp>
        <p:nvSpPr>
          <p:cNvPr id="1747" name="Shape 1747"/>
          <p:cNvSpPr txBox="1"/>
          <p:nvPr>
            <p:ph type="title"/>
          </p:nvPr>
        </p:nvSpPr>
        <p:spPr>
          <a:xfrm>
            <a:off x="311700" y="47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Approach 2</a:t>
            </a:r>
            <a:endParaRPr/>
          </a:p>
          <a:p>
            <a:pPr indent="0" lvl="0" marL="0" rtl="0">
              <a:spcBef>
                <a:spcPts val="0"/>
              </a:spcBef>
              <a:spcAft>
                <a:spcPts val="0"/>
              </a:spcAft>
              <a:buNone/>
            </a:pPr>
            <a:r>
              <a:t/>
            </a:r>
            <a:endParaRPr/>
          </a:p>
        </p:txBody>
      </p:sp>
      <p:sp>
        <p:nvSpPr>
          <p:cNvPr id="1748" name="Shape 1748"/>
          <p:cNvSpPr/>
          <p:nvPr/>
        </p:nvSpPr>
        <p:spPr>
          <a:xfrm>
            <a:off x="3042725" y="1816300"/>
            <a:ext cx="1748100" cy="891900"/>
          </a:xfrm>
          <a:prstGeom prst="flowChartAlternateProcess">
            <a:avLst/>
          </a:prstGeom>
          <a:solidFill>
            <a:srgbClr val="9FC5E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no" sz="1200" u="sng"/>
              <a:t>Target Allocation</a:t>
            </a:r>
            <a:endParaRPr b="1" sz="1200" u="sng"/>
          </a:p>
          <a:p>
            <a:pPr indent="0" lvl="0" marL="0" rtl="0">
              <a:spcBef>
                <a:spcPts val="0"/>
              </a:spcBef>
              <a:spcAft>
                <a:spcPts val="0"/>
              </a:spcAft>
              <a:buNone/>
            </a:pPr>
            <a:r>
              <a:rPr b="1" i="1" lang="no" sz="1000"/>
              <a:t>A</a:t>
            </a:r>
            <a:r>
              <a:rPr b="1" i="1" lang="no" sz="900"/>
              <a:t>lgorithm</a:t>
            </a:r>
            <a:r>
              <a:rPr b="1" lang="no" sz="900"/>
              <a:t> : CBBA</a:t>
            </a:r>
            <a:endParaRPr b="1" sz="900"/>
          </a:p>
          <a:p>
            <a:pPr indent="0" lvl="0" marL="0">
              <a:spcBef>
                <a:spcPts val="0"/>
              </a:spcBef>
              <a:spcAft>
                <a:spcPts val="0"/>
              </a:spcAft>
              <a:buNone/>
            </a:pPr>
            <a:r>
              <a:rPr b="1" i="1" lang="no" sz="900"/>
              <a:t>Run when</a:t>
            </a:r>
            <a:r>
              <a:rPr b="1" lang="no" sz="900"/>
              <a:t> : </a:t>
            </a:r>
            <a:r>
              <a:rPr b="1" lang="no" sz="900">
                <a:solidFill>
                  <a:schemeClr val="dk1"/>
                </a:solidFill>
              </a:rPr>
              <a:t>Target list updated or number of agents changes</a:t>
            </a:r>
            <a:endParaRPr b="1" sz="900">
              <a:solidFill>
                <a:schemeClr val="dk1"/>
              </a:solidFill>
            </a:endParaRPr>
          </a:p>
          <a:p>
            <a:pPr indent="0" lvl="0" marL="0" rtl="0">
              <a:spcBef>
                <a:spcPts val="0"/>
              </a:spcBef>
              <a:spcAft>
                <a:spcPts val="0"/>
              </a:spcAft>
              <a:buNone/>
            </a:pPr>
            <a:r>
              <a:t/>
            </a:r>
            <a:endParaRPr b="1" sz="900"/>
          </a:p>
        </p:txBody>
      </p:sp>
      <p:sp>
        <p:nvSpPr>
          <p:cNvPr id="1749" name="Shape 1749"/>
          <p:cNvSpPr/>
          <p:nvPr/>
        </p:nvSpPr>
        <p:spPr>
          <a:xfrm>
            <a:off x="3630025" y="3306375"/>
            <a:ext cx="2061300" cy="8919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no" sz="1200" u="sng"/>
              <a:t>Path Generation &amp; Conflict Resolution</a:t>
            </a:r>
            <a:endParaRPr b="1" sz="1200" u="sng"/>
          </a:p>
          <a:p>
            <a:pPr indent="0" lvl="0" marL="0" rtl="0">
              <a:spcBef>
                <a:spcPts val="0"/>
              </a:spcBef>
              <a:spcAft>
                <a:spcPts val="0"/>
              </a:spcAft>
              <a:buNone/>
            </a:pPr>
            <a:r>
              <a:rPr b="1" i="1" lang="no" sz="900"/>
              <a:t>Algorithm</a:t>
            </a:r>
            <a:r>
              <a:rPr b="1" lang="no" sz="900"/>
              <a:t> : RVO</a:t>
            </a:r>
            <a:endParaRPr b="1" sz="900"/>
          </a:p>
          <a:p>
            <a:pPr indent="0" lvl="0" marL="0" rtl="0">
              <a:spcBef>
                <a:spcPts val="0"/>
              </a:spcBef>
              <a:spcAft>
                <a:spcPts val="0"/>
              </a:spcAft>
              <a:buNone/>
            </a:pPr>
            <a:r>
              <a:rPr b="1" i="1" lang="no" sz="900"/>
              <a:t>Run when : </a:t>
            </a:r>
            <a:r>
              <a:rPr b="1" lang="no" sz="900"/>
              <a:t>As close to real-time as possible</a:t>
            </a:r>
            <a:endParaRPr b="1" sz="900"/>
          </a:p>
        </p:txBody>
      </p:sp>
      <p:sp>
        <p:nvSpPr>
          <p:cNvPr id="1750" name="Shape 1750"/>
          <p:cNvSpPr/>
          <p:nvPr/>
        </p:nvSpPr>
        <p:spPr>
          <a:xfrm rot="5400000">
            <a:off x="4456775" y="2583725"/>
            <a:ext cx="1057200" cy="375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1" name="Shape 1751"/>
          <p:cNvSpPr/>
          <p:nvPr/>
        </p:nvSpPr>
        <p:spPr>
          <a:xfrm rot="-5400000">
            <a:off x="2995675" y="2961550"/>
            <a:ext cx="887700" cy="381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2" name="Shape 1752"/>
          <p:cNvSpPr/>
          <p:nvPr/>
        </p:nvSpPr>
        <p:spPr>
          <a:xfrm>
            <a:off x="696425" y="1795300"/>
            <a:ext cx="2233500" cy="75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i="1" lang="no"/>
              <a:t>Waypoints, World Model</a:t>
            </a:r>
            <a:endParaRPr i="1"/>
          </a:p>
        </p:txBody>
      </p:sp>
      <p:sp>
        <p:nvSpPr>
          <p:cNvPr id="1753" name="Shape 1753"/>
          <p:cNvSpPr/>
          <p:nvPr/>
        </p:nvSpPr>
        <p:spPr>
          <a:xfrm>
            <a:off x="6146375" y="3825000"/>
            <a:ext cx="2022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no"/>
              <a:t>Path Trajectory</a:t>
            </a:r>
            <a:endParaRPr i="1"/>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7" name="Shape 1757"/>
        <p:cNvGrpSpPr/>
        <p:nvPr/>
      </p:nvGrpSpPr>
      <p:grpSpPr>
        <a:xfrm>
          <a:off x="0" y="0"/>
          <a:ext cx="0" cy="0"/>
          <a:chOff x="0" y="0"/>
          <a:chExt cx="0" cy="0"/>
        </a:xfrm>
      </p:grpSpPr>
      <p:sp>
        <p:nvSpPr>
          <p:cNvPr id="1758" name="Shape 17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o" sz="1800"/>
              <a:t>Decentralized Multi-Agent Collision Avoidance using Deep Learning </a:t>
            </a:r>
            <a:endParaRPr sz="1800"/>
          </a:p>
          <a:p>
            <a:pPr indent="0" lvl="0" marL="0" rtl="0" algn="ctr">
              <a:spcBef>
                <a:spcPts val="0"/>
              </a:spcBef>
              <a:spcAft>
                <a:spcPts val="0"/>
              </a:spcAft>
              <a:buNone/>
            </a:pPr>
            <a:r>
              <a:rPr lang="no" sz="1800"/>
              <a:t>(using agent joint configuration)</a:t>
            </a:r>
            <a:endParaRPr sz="1800"/>
          </a:p>
        </p:txBody>
      </p:sp>
      <p:pic>
        <p:nvPicPr>
          <p:cNvPr descr="https://arxiv.org/abs/1609.07845" id="1759" name="Shape 1759" title="Decentralized Multi-agent Collision Avoidance with Deep Reinforcement Learning">
            <a:hlinkClick r:id="rId3"/>
          </p:cNvPr>
          <p:cNvPicPr preferRelativeResize="0"/>
          <p:nvPr/>
        </p:nvPicPr>
        <p:blipFill>
          <a:blip r:embed="rId4">
            <a:alphaModFix/>
          </a:blip>
          <a:stretch>
            <a:fillRect/>
          </a:stretch>
        </p:blipFill>
        <p:spPr>
          <a:xfrm>
            <a:off x="2286000" y="1295300"/>
            <a:ext cx="4572000" cy="34290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pic>
        <p:nvPicPr>
          <p:cNvPr descr="Accepted for presentation at ICRA 2018.&#10;&#10;Paper: https://arxiv.org/pdf/1709.10082.pdf &#10;Project: https://sites.google.com/view/drlmaca/&#10;Real robots: https://sites.google.com/view/deepmaca/" id="1764" name="Shape 1764" title="Towards Optimally Decentralized Multi-Robot Collision Avoidance via Deep Reinforcement Learning">
            <a:hlinkClick r:id="rId3"/>
          </p:cNvPr>
          <p:cNvPicPr preferRelativeResize="0"/>
          <p:nvPr/>
        </p:nvPicPr>
        <p:blipFill>
          <a:blip r:embed="rId4">
            <a:alphaModFix/>
          </a:blip>
          <a:stretch>
            <a:fillRect/>
          </a:stretch>
        </p:blipFill>
        <p:spPr>
          <a:xfrm>
            <a:off x="2286000" y="1394600"/>
            <a:ext cx="4572000" cy="3429000"/>
          </a:xfrm>
          <a:prstGeom prst="rect">
            <a:avLst/>
          </a:prstGeom>
          <a:noFill/>
          <a:ln>
            <a:noFill/>
          </a:ln>
        </p:spPr>
      </p:pic>
      <p:sp>
        <p:nvSpPr>
          <p:cNvPr id="1765" name="Shape 17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o" sz="1800"/>
              <a:t>Decentralized Multi-Agent Collision Avoidance using Deep Learning </a:t>
            </a:r>
            <a:endParaRPr sz="1800"/>
          </a:p>
          <a:p>
            <a:pPr indent="0" lvl="0" marL="0" rtl="0" algn="ctr">
              <a:spcBef>
                <a:spcPts val="0"/>
              </a:spcBef>
              <a:spcAft>
                <a:spcPts val="0"/>
              </a:spcAft>
              <a:buNone/>
            </a:pPr>
            <a:r>
              <a:rPr lang="no" sz="1800"/>
              <a:t>(using raw sensor measurements)</a:t>
            </a:r>
            <a:endParaRPr sz="18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pic>
        <p:nvPicPr>
          <p:cNvPr id="1770" name="Shape 1770"/>
          <p:cNvPicPr preferRelativeResize="0"/>
          <p:nvPr/>
        </p:nvPicPr>
        <p:blipFill>
          <a:blip r:embed="rId3">
            <a:alphaModFix/>
          </a:blip>
          <a:stretch>
            <a:fillRect/>
          </a:stretch>
        </p:blipFill>
        <p:spPr>
          <a:xfrm>
            <a:off x="2547938" y="1228725"/>
            <a:ext cx="4048125" cy="268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Target allocation</a:t>
            </a:r>
            <a:endParaRPr/>
          </a:p>
        </p:txBody>
      </p:sp>
      <p:pic>
        <p:nvPicPr>
          <p:cNvPr id="180" name="Shape 180"/>
          <p:cNvPicPr preferRelativeResize="0"/>
          <p:nvPr/>
        </p:nvPicPr>
        <p:blipFill>
          <a:blip r:embed="rId3">
            <a:alphaModFix/>
          </a:blip>
          <a:stretch>
            <a:fillRect/>
          </a:stretch>
        </p:blipFill>
        <p:spPr>
          <a:xfrm>
            <a:off x="3840339" y="3298400"/>
            <a:ext cx="1463326" cy="1682826"/>
          </a:xfrm>
          <a:prstGeom prst="rect">
            <a:avLst/>
          </a:prstGeom>
          <a:noFill/>
          <a:ln>
            <a:noFill/>
          </a:ln>
        </p:spPr>
      </p:pic>
      <p:pic>
        <p:nvPicPr>
          <p:cNvPr id="181" name="Shape 181"/>
          <p:cNvPicPr preferRelativeResize="0"/>
          <p:nvPr/>
        </p:nvPicPr>
        <p:blipFill>
          <a:blip r:embed="rId4">
            <a:alphaModFix/>
          </a:blip>
          <a:stretch>
            <a:fillRect/>
          </a:stretch>
        </p:blipFill>
        <p:spPr>
          <a:xfrm>
            <a:off x="4148100" y="1555900"/>
            <a:ext cx="847800" cy="847800"/>
          </a:xfrm>
          <a:prstGeom prst="rect">
            <a:avLst/>
          </a:prstGeom>
          <a:noFill/>
          <a:ln>
            <a:noFill/>
          </a:ln>
        </p:spPr>
      </p:pic>
      <p:sp>
        <p:nvSpPr>
          <p:cNvPr id="182" name="Shape 182"/>
          <p:cNvSpPr txBox="1"/>
          <p:nvPr/>
        </p:nvSpPr>
        <p:spPr>
          <a:xfrm>
            <a:off x="4419300" y="18227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pic>
        <p:nvPicPr>
          <p:cNvPr id="183" name="Shape 183"/>
          <p:cNvPicPr preferRelativeResize="0"/>
          <p:nvPr/>
        </p:nvPicPr>
        <p:blipFill>
          <a:blip r:embed="rId4">
            <a:alphaModFix/>
          </a:blip>
          <a:stretch>
            <a:fillRect/>
          </a:stretch>
        </p:blipFill>
        <p:spPr>
          <a:xfrm>
            <a:off x="6503950" y="1555900"/>
            <a:ext cx="847800" cy="847800"/>
          </a:xfrm>
          <a:prstGeom prst="rect">
            <a:avLst/>
          </a:prstGeom>
          <a:noFill/>
          <a:ln>
            <a:noFill/>
          </a:ln>
        </p:spPr>
      </p:pic>
      <p:sp>
        <p:nvSpPr>
          <p:cNvPr id="184" name="Shape 184"/>
          <p:cNvSpPr txBox="1"/>
          <p:nvPr/>
        </p:nvSpPr>
        <p:spPr>
          <a:xfrm>
            <a:off x="6775150" y="18227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3</a:t>
            </a:r>
            <a:endParaRPr/>
          </a:p>
        </p:txBody>
      </p:sp>
      <p:pic>
        <p:nvPicPr>
          <p:cNvPr id="185" name="Shape 185"/>
          <p:cNvPicPr preferRelativeResize="0"/>
          <p:nvPr/>
        </p:nvPicPr>
        <p:blipFill>
          <a:blip r:embed="rId4">
            <a:alphaModFix/>
          </a:blip>
          <a:stretch>
            <a:fillRect/>
          </a:stretch>
        </p:blipFill>
        <p:spPr>
          <a:xfrm>
            <a:off x="1627975" y="1555900"/>
            <a:ext cx="847800" cy="847800"/>
          </a:xfrm>
          <a:prstGeom prst="rect">
            <a:avLst/>
          </a:prstGeom>
          <a:noFill/>
          <a:ln>
            <a:noFill/>
          </a:ln>
        </p:spPr>
      </p:pic>
      <p:sp>
        <p:nvSpPr>
          <p:cNvPr id="186" name="Shape 186"/>
          <p:cNvSpPr txBox="1"/>
          <p:nvPr/>
        </p:nvSpPr>
        <p:spPr>
          <a:xfrm>
            <a:off x="1899175" y="18227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187" name="Shape 187"/>
          <p:cNvSpPr/>
          <p:nvPr/>
        </p:nvSpPr>
        <p:spPr>
          <a:xfrm>
            <a:off x="7207800" y="2731025"/>
            <a:ext cx="1735800" cy="8478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no"/>
              <a:t>I can fix #3</a:t>
            </a:r>
            <a:endParaRPr/>
          </a:p>
        </p:txBody>
      </p:sp>
      <p:pic>
        <p:nvPicPr>
          <p:cNvPr id="188" name="Shape 188"/>
          <p:cNvPicPr preferRelativeResize="0"/>
          <p:nvPr/>
        </p:nvPicPr>
        <p:blipFill>
          <a:blip r:embed="rId3">
            <a:alphaModFix/>
          </a:blip>
          <a:stretch>
            <a:fillRect/>
          </a:stretch>
        </p:blipFill>
        <p:spPr>
          <a:xfrm>
            <a:off x="7207794" y="3578825"/>
            <a:ext cx="737217" cy="847800"/>
          </a:xfrm>
          <a:prstGeom prst="rect">
            <a:avLst/>
          </a:prstGeom>
          <a:noFill/>
          <a:ln>
            <a:noFill/>
          </a:ln>
        </p:spPr>
      </p:pic>
      <p:pic>
        <p:nvPicPr>
          <p:cNvPr id="189" name="Shape 189"/>
          <p:cNvPicPr preferRelativeResize="0"/>
          <p:nvPr/>
        </p:nvPicPr>
        <p:blipFill>
          <a:blip r:embed="rId3">
            <a:alphaModFix/>
          </a:blip>
          <a:stretch>
            <a:fillRect/>
          </a:stretch>
        </p:blipFill>
        <p:spPr>
          <a:xfrm>
            <a:off x="436919" y="2853225"/>
            <a:ext cx="737217" cy="847800"/>
          </a:xfrm>
          <a:prstGeom prst="rect">
            <a:avLst/>
          </a:prstGeom>
          <a:noFill/>
          <a:ln>
            <a:noFill/>
          </a:ln>
        </p:spPr>
      </p:pic>
      <p:sp>
        <p:nvSpPr>
          <p:cNvPr id="190" name="Shape 190"/>
          <p:cNvSpPr/>
          <p:nvPr/>
        </p:nvSpPr>
        <p:spPr>
          <a:xfrm>
            <a:off x="4777700" y="2853225"/>
            <a:ext cx="1823400" cy="8478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no"/>
              <a:t>which target?</a:t>
            </a:r>
            <a:endParaRPr/>
          </a:p>
        </p:txBody>
      </p:sp>
      <p:sp>
        <p:nvSpPr>
          <p:cNvPr id="191" name="Shape 191"/>
          <p:cNvSpPr/>
          <p:nvPr/>
        </p:nvSpPr>
        <p:spPr>
          <a:xfrm>
            <a:off x="702150" y="2240100"/>
            <a:ext cx="1617600" cy="6633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no"/>
              <a:t>I am close to #1</a:t>
            </a:r>
            <a:endParaRPr/>
          </a:p>
        </p:txBody>
      </p:sp>
      <p:pic>
        <p:nvPicPr>
          <p:cNvPr descr="Bilderesultat for empty battery" id="192" name="Shape 192"/>
          <p:cNvPicPr preferRelativeResize="0"/>
          <p:nvPr/>
        </p:nvPicPr>
        <p:blipFill rotWithShape="1">
          <a:blip r:embed="rId5">
            <a:alphaModFix/>
          </a:blip>
          <a:srcRect b="31166" l="0" r="0" t="30908"/>
          <a:stretch/>
        </p:blipFill>
        <p:spPr>
          <a:xfrm>
            <a:off x="6232750" y="1501226"/>
            <a:ext cx="847800" cy="321524"/>
          </a:xfrm>
          <a:prstGeom prst="rect">
            <a:avLst/>
          </a:prstGeom>
          <a:noFill/>
          <a:ln>
            <a:noFill/>
          </a:ln>
        </p:spPr>
      </p:pic>
      <p:pic>
        <p:nvPicPr>
          <p:cNvPr descr="Bilderesultat for batteri duracell" id="193" name="Shape 193"/>
          <p:cNvPicPr preferRelativeResize="0"/>
          <p:nvPr/>
        </p:nvPicPr>
        <p:blipFill rotWithShape="1">
          <a:blip r:embed="rId6">
            <a:alphaModFix/>
          </a:blip>
          <a:srcRect b="0" l="38767" r="37338" t="0"/>
          <a:stretch/>
        </p:blipFill>
        <p:spPr>
          <a:xfrm rot="2939271">
            <a:off x="7926933" y="3800895"/>
            <a:ext cx="280712" cy="881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4" name="Shape 1774"/>
        <p:cNvGrpSpPr/>
        <p:nvPr/>
      </p:nvGrpSpPr>
      <p:grpSpPr>
        <a:xfrm>
          <a:off x="0" y="0"/>
          <a:ext cx="0" cy="0"/>
          <a:chOff x="0" y="0"/>
          <a:chExt cx="0" cy="0"/>
        </a:xfrm>
      </p:grpSpPr>
      <p:sp>
        <p:nvSpPr>
          <p:cNvPr id="1775" name="Shape 17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o"/>
              <a:t>Appendix / Backup slides</a:t>
            </a:r>
            <a:endParaRPr/>
          </a:p>
        </p:txBody>
      </p:sp>
      <p:sp>
        <p:nvSpPr>
          <p:cNvPr id="1776" name="Shape 17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sp>
        <p:nvSpPr>
          <p:cNvPr id="1781" name="Shape 17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Object Definition</a:t>
            </a:r>
            <a:endParaRPr/>
          </a:p>
        </p:txBody>
      </p:sp>
      <p:sp>
        <p:nvSpPr>
          <p:cNvPr id="1782" name="Shape 1782"/>
          <p:cNvSpPr txBox="1"/>
          <p:nvPr/>
        </p:nvSpPr>
        <p:spPr>
          <a:xfrm>
            <a:off x="507850" y="1221425"/>
            <a:ext cx="7333800" cy="85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no" sz="1800"/>
              <a:t>Minkowski Sum:</a:t>
            </a:r>
            <a:endParaRPr sz="1800"/>
          </a:p>
        </p:txBody>
      </p:sp>
      <p:pic>
        <p:nvPicPr>
          <p:cNvPr id="1783" name="Shape 1783"/>
          <p:cNvPicPr preferRelativeResize="0"/>
          <p:nvPr/>
        </p:nvPicPr>
        <p:blipFill>
          <a:blip r:embed="rId3">
            <a:alphaModFix/>
          </a:blip>
          <a:stretch>
            <a:fillRect/>
          </a:stretch>
        </p:blipFill>
        <p:spPr>
          <a:xfrm>
            <a:off x="764400" y="1578350"/>
            <a:ext cx="7734300" cy="628650"/>
          </a:xfrm>
          <a:prstGeom prst="rect">
            <a:avLst/>
          </a:prstGeom>
          <a:noFill/>
          <a:ln>
            <a:noFill/>
          </a:ln>
        </p:spPr>
      </p:pic>
      <p:sp>
        <p:nvSpPr>
          <p:cNvPr id="1784" name="Shape 1784"/>
          <p:cNvSpPr txBox="1"/>
          <p:nvPr/>
        </p:nvSpPr>
        <p:spPr>
          <a:xfrm>
            <a:off x="507850" y="2493675"/>
            <a:ext cx="7333800" cy="85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no" sz="1800"/>
              <a:t>Velocity Object:</a:t>
            </a:r>
            <a:endParaRPr sz="1800"/>
          </a:p>
        </p:txBody>
      </p:sp>
      <p:pic>
        <p:nvPicPr>
          <p:cNvPr id="1785" name="Shape 1785"/>
          <p:cNvPicPr preferRelativeResize="0"/>
          <p:nvPr/>
        </p:nvPicPr>
        <p:blipFill>
          <a:blip r:embed="rId4">
            <a:alphaModFix/>
          </a:blip>
          <a:stretch>
            <a:fillRect/>
          </a:stretch>
        </p:blipFill>
        <p:spPr>
          <a:xfrm>
            <a:off x="2122113" y="2920025"/>
            <a:ext cx="4105275" cy="647700"/>
          </a:xfrm>
          <a:prstGeom prst="rect">
            <a:avLst/>
          </a:prstGeom>
          <a:noFill/>
          <a:ln>
            <a:noFill/>
          </a:ln>
        </p:spPr>
      </p:pic>
      <p:pic>
        <p:nvPicPr>
          <p:cNvPr id="1786" name="Shape 1786"/>
          <p:cNvPicPr preferRelativeResize="0"/>
          <p:nvPr/>
        </p:nvPicPr>
        <p:blipFill rotWithShape="1">
          <a:blip r:embed="rId5">
            <a:alphaModFix/>
          </a:blip>
          <a:srcRect b="0" l="0" r="0" t="13028"/>
          <a:stretch/>
        </p:blipFill>
        <p:spPr>
          <a:xfrm>
            <a:off x="469538" y="3678625"/>
            <a:ext cx="7410450" cy="50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3840339" y="2904950"/>
            <a:ext cx="1463326" cy="1682826"/>
          </a:xfrm>
          <a:prstGeom prst="rect">
            <a:avLst/>
          </a:prstGeom>
          <a:noFill/>
          <a:ln>
            <a:noFill/>
          </a:ln>
        </p:spPr>
      </p:pic>
      <p:pic>
        <p:nvPicPr>
          <p:cNvPr id="199" name="Shape 199"/>
          <p:cNvPicPr preferRelativeResize="0"/>
          <p:nvPr/>
        </p:nvPicPr>
        <p:blipFill>
          <a:blip r:embed="rId4">
            <a:alphaModFix/>
          </a:blip>
          <a:stretch>
            <a:fillRect/>
          </a:stretch>
        </p:blipFill>
        <p:spPr>
          <a:xfrm>
            <a:off x="4148100" y="1162450"/>
            <a:ext cx="847800" cy="847800"/>
          </a:xfrm>
          <a:prstGeom prst="rect">
            <a:avLst/>
          </a:prstGeom>
          <a:noFill/>
          <a:ln>
            <a:noFill/>
          </a:ln>
        </p:spPr>
      </p:pic>
      <p:sp>
        <p:nvSpPr>
          <p:cNvPr id="200" name="Shape 200"/>
          <p:cNvSpPr txBox="1"/>
          <p:nvPr/>
        </p:nvSpPr>
        <p:spPr>
          <a:xfrm>
            <a:off x="4419300" y="14293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pic>
        <p:nvPicPr>
          <p:cNvPr id="201" name="Shape 201"/>
          <p:cNvPicPr preferRelativeResize="0"/>
          <p:nvPr/>
        </p:nvPicPr>
        <p:blipFill>
          <a:blip r:embed="rId4">
            <a:alphaModFix/>
          </a:blip>
          <a:stretch>
            <a:fillRect/>
          </a:stretch>
        </p:blipFill>
        <p:spPr>
          <a:xfrm>
            <a:off x="6503950" y="1162450"/>
            <a:ext cx="847800" cy="847800"/>
          </a:xfrm>
          <a:prstGeom prst="rect">
            <a:avLst/>
          </a:prstGeom>
          <a:noFill/>
          <a:ln>
            <a:noFill/>
          </a:ln>
        </p:spPr>
      </p:pic>
      <p:sp>
        <p:nvSpPr>
          <p:cNvPr id="202" name="Shape 202"/>
          <p:cNvSpPr txBox="1"/>
          <p:nvPr/>
        </p:nvSpPr>
        <p:spPr>
          <a:xfrm>
            <a:off x="6775150" y="14293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3</a:t>
            </a:r>
            <a:endParaRPr/>
          </a:p>
        </p:txBody>
      </p:sp>
      <p:pic>
        <p:nvPicPr>
          <p:cNvPr id="203" name="Shape 203"/>
          <p:cNvPicPr preferRelativeResize="0"/>
          <p:nvPr/>
        </p:nvPicPr>
        <p:blipFill>
          <a:blip r:embed="rId4">
            <a:alphaModFix/>
          </a:blip>
          <a:stretch>
            <a:fillRect/>
          </a:stretch>
        </p:blipFill>
        <p:spPr>
          <a:xfrm>
            <a:off x="1627975" y="1162450"/>
            <a:ext cx="847800" cy="847800"/>
          </a:xfrm>
          <a:prstGeom prst="rect">
            <a:avLst/>
          </a:prstGeom>
          <a:noFill/>
          <a:ln>
            <a:noFill/>
          </a:ln>
        </p:spPr>
      </p:pic>
      <p:sp>
        <p:nvSpPr>
          <p:cNvPr id="204" name="Shape 204"/>
          <p:cNvSpPr txBox="1"/>
          <p:nvPr/>
        </p:nvSpPr>
        <p:spPr>
          <a:xfrm>
            <a:off x="1899175" y="14293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205" name="Shape 205"/>
          <p:cNvSpPr/>
          <p:nvPr/>
        </p:nvSpPr>
        <p:spPr>
          <a:xfrm rot="-3100609">
            <a:off x="772842" y="2298339"/>
            <a:ext cx="1204167" cy="331720"/>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rot="-5398724">
            <a:off x="4167750" y="2291699"/>
            <a:ext cx="808500" cy="331800"/>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rot="-2565117">
            <a:off x="4847749" y="2435800"/>
            <a:ext cx="1963096" cy="331815"/>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txBox="1"/>
          <p:nvPr/>
        </p:nvSpPr>
        <p:spPr>
          <a:xfrm>
            <a:off x="2569450" y="2513050"/>
            <a:ext cx="332100" cy="572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9</a:t>
            </a:r>
            <a:endParaRPr sz="1600"/>
          </a:p>
        </p:txBody>
      </p:sp>
      <p:sp>
        <p:nvSpPr>
          <p:cNvPr id="209" name="Shape 209"/>
          <p:cNvSpPr txBox="1"/>
          <p:nvPr/>
        </p:nvSpPr>
        <p:spPr>
          <a:xfrm>
            <a:off x="4148100" y="4630875"/>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1</a:t>
            </a:r>
            <a:endParaRPr/>
          </a:p>
        </p:txBody>
      </p:sp>
      <p:sp>
        <p:nvSpPr>
          <p:cNvPr id="210" name="Shape 210"/>
          <p:cNvSpPr txBox="1"/>
          <p:nvPr/>
        </p:nvSpPr>
        <p:spPr>
          <a:xfrm>
            <a:off x="4738050" y="2162250"/>
            <a:ext cx="13935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19</a:t>
            </a:r>
            <a:endParaRPr sz="1600"/>
          </a:p>
        </p:txBody>
      </p:sp>
      <p:sp>
        <p:nvSpPr>
          <p:cNvPr id="211" name="Shape 211"/>
          <p:cNvSpPr txBox="1"/>
          <p:nvPr/>
        </p:nvSpPr>
        <p:spPr>
          <a:xfrm>
            <a:off x="5825950" y="2716900"/>
            <a:ext cx="15258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2</a:t>
            </a:r>
            <a:endParaRPr sz="1600"/>
          </a:p>
        </p:txBody>
      </p:sp>
      <p:sp>
        <p:nvSpPr>
          <p:cNvPr id="212" name="Shape 212"/>
          <p:cNvSpPr txBox="1"/>
          <p:nvPr/>
        </p:nvSpPr>
        <p:spPr>
          <a:xfrm>
            <a:off x="291425" y="620800"/>
            <a:ext cx="3000000" cy="808500"/>
          </a:xfrm>
          <a:prstGeom prst="rect">
            <a:avLst/>
          </a:prstGeom>
          <a:noFill/>
          <a:ln>
            <a:noFill/>
          </a:ln>
        </p:spPr>
        <p:txBody>
          <a:bodyPr anchorCtr="0" anchor="ctr" bIns="91425" lIns="91425" spcFirstLastPara="1" rIns="91425" wrap="square" tIns="91425">
            <a:noAutofit/>
          </a:bodyPr>
          <a:lstStyle/>
          <a:p>
            <a:pPr indent="457200" lvl="0" marL="0" rtl="0">
              <a:lnSpc>
                <a:spcPct val="115000"/>
              </a:lnSpc>
              <a:spcBef>
                <a:spcPts val="0"/>
              </a:spcBef>
              <a:spcAft>
                <a:spcPts val="1600"/>
              </a:spcAft>
              <a:buNone/>
            </a:pPr>
            <a:r>
              <a:t/>
            </a:r>
            <a:endParaRPr/>
          </a:p>
        </p:txBody>
      </p:sp>
      <p:pic>
        <p:nvPicPr>
          <p:cNvPr id="213" name="Shape 213"/>
          <p:cNvPicPr preferRelativeResize="0"/>
          <p:nvPr/>
        </p:nvPicPr>
        <p:blipFill>
          <a:blip r:embed="rId3">
            <a:alphaModFix/>
          </a:blip>
          <a:stretch>
            <a:fillRect/>
          </a:stretch>
        </p:blipFill>
        <p:spPr>
          <a:xfrm>
            <a:off x="7451744" y="3425300"/>
            <a:ext cx="737217" cy="847800"/>
          </a:xfrm>
          <a:prstGeom prst="rect">
            <a:avLst/>
          </a:prstGeom>
          <a:noFill/>
          <a:ln>
            <a:noFill/>
          </a:ln>
        </p:spPr>
      </p:pic>
      <p:pic>
        <p:nvPicPr>
          <p:cNvPr descr="Bilderesultat for batteri duracell" id="214" name="Shape 214"/>
          <p:cNvPicPr preferRelativeResize="0"/>
          <p:nvPr/>
        </p:nvPicPr>
        <p:blipFill rotWithShape="1">
          <a:blip r:embed="rId5">
            <a:alphaModFix/>
          </a:blip>
          <a:srcRect b="0" l="38767" r="37338" t="0"/>
          <a:stretch/>
        </p:blipFill>
        <p:spPr>
          <a:xfrm rot="2939271">
            <a:off x="8170883" y="3647370"/>
            <a:ext cx="280712" cy="881087"/>
          </a:xfrm>
          <a:prstGeom prst="rect">
            <a:avLst/>
          </a:prstGeom>
          <a:noFill/>
          <a:ln>
            <a:noFill/>
          </a:ln>
        </p:spPr>
      </p:pic>
      <p:pic>
        <p:nvPicPr>
          <p:cNvPr descr="Bilderesultat for empty battery" id="215" name="Shape 215"/>
          <p:cNvPicPr preferRelativeResize="0"/>
          <p:nvPr/>
        </p:nvPicPr>
        <p:blipFill rotWithShape="1">
          <a:blip r:embed="rId6">
            <a:alphaModFix/>
          </a:blip>
          <a:srcRect b="31166" l="0" r="0" t="30908"/>
          <a:stretch/>
        </p:blipFill>
        <p:spPr>
          <a:xfrm>
            <a:off x="6309525" y="1107776"/>
            <a:ext cx="847800" cy="321524"/>
          </a:xfrm>
          <a:prstGeom prst="rect">
            <a:avLst/>
          </a:prstGeom>
          <a:noFill/>
          <a:ln>
            <a:noFill/>
          </a:ln>
        </p:spPr>
      </p:pic>
      <p:sp>
        <p:nvSpPr>
          <p:cNvPr id="216" name="Shape 216"/>
          <p:cNvSpPr txBox="1"/>
          <p:nvPr/>
        </p:nvSpPr>
        <p:spPr>
          <a:xfrm>
            <a:off x="7491000" y="2716900"/>
            <a:ext cx="13935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75</a:t>
            </a:r>
            <a:endParaRPr sz="1600"/>
          </a:p>
        </p:txBody>
      </p:sp>
      <p:sp>
        <p:nvSpPr>
          <p:cNvPr id="217" name="Shape 217"/>
          <p:cNvSpPr/>
          <p:nvPr/>
        </p:nvSpPr>
        <p:spPr>
          <a:xfrm rot="-6706017">
            <a:off x="6308636" y="2624518"/>
            <a:ext cx="1759556" cy="331745"/>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txBox="1"/>
          <p:nvPr/>
        </p:nvSpPr>
        <p:spPr>
          <a:xfrm>
            <a:off x="6997000" y="4482900"/>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3</a:t>
            </a:r>
            <a:endParaRPr/>
          </a:p>
        </p:txBody>
      </p:sp>
      <p:pic>
        <p:nvPicPr>
          <p:cNvPr id="219" name="Shape 219"/>
          <p:cNvPicPr preferRelativeResize="0"/>
          <p:nvPr/>
        </p:nvPicPr>
        <p:blipFill>
          <a:blip r:embed="rId3">
            <a:alphaModFix/>
          </a:blip>
          <a:stretch>
            <a:fillRect/>
          </a:stretch>
        </p:blipFill>
        <p:spPr>
          <a:xfrm>
            <a:off x="436919" y="2853225"/>
            <a:ext cx="737217" cy="847800"/>
          </a:xfrm>
          <a:prstGeom prst="rect">
            <a:avLst/>
          </a:prstGeom>
          <a:noFill/>
          <a:ln>
            <a:noFill/>
          </a:ln>
        </p:spPr>
      </p:pic>
      <p:sp>
        <p:nvSpPr>
          <p:cNvPr id="220" name="Shape 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Reward function</a:t>
            </a:r>
            <a:endParaRPr/>
          </a:p>
        </p:txBody>
      </p:sp>
      <p:sp>
        <p:nvSpPr>
          <p:cNvPr id="221" name="Shape 221"/>
          <p:cNvSpPr/>
          <p:nvPr/>
        </p:nvSpPr>
        <p:spPr>
          <a:xfrm rot="-8666090">
            <a:off x="2295442" y="2435796"/>
            <a:ext cx="1963109" cy="331829"/>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txBox="1"/>
          <p:nvPr/>
        </p:nvSpPr>
        <p:spPr>
          <a:xfrm>
            <a:off x="1353050" y="2547550"/>
            <a:ext cx="462900" cy="413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20</a:t>
            </a:r>
            <a:endParaRPr sz="1600"/>
          </a:p>
        </p:txBody>
      </p:sp>
      <p:sp>
        <p:nvSpPr>
          <p:cNvPr id="223" name="Shape 223"/>
          <p:cNvSpPr txBox="1"/>
          <p:nvPr/>
        </p:nvSpPr>
        <p:spPr>
          <a:xfrm>
            <a:off x="328975" y="3701013"/>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idx="1" type="body"/>
          </p:nvPr>
        </p:nvSpPr>
        <p:spPr>
          <a:xfrm>
            <a:off x="311700" y="1017725"/>
            <a:ext cx="61656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no" sz="1600"/>
              <a:t>An auction algorithm</a:t>
            </a:r>
            <a:endParaRPr sz="1600"/>
          </a:p>
          <a:p>
            <a:pPr indent="-330200" lvl="0" marL="457200" rtl="0">
              <a:spcBef>
                <a:spcPts val="0"/>
              </a:spcBef>
              <a:spcAft>
                <a:spcPts val="0"/>
              </a:spcAft>
              <a:buSzPts val="1600"/>
              <a:buChar char="●"/>
            </a:pPr>
            <a:r>
              <a:rPr lang="no" sz="1600"/>
              <a:t>Given: communication and map for some local region</a:t>
            </a:r>
            <a:endParaRPr sz="1600"/>
          </a:p>
          <a:p>
            <a:pPr indent="-330200" lvl="0" marL="457200" rtl="0">
              <a:spcBef>
                <a:spcPts val="0"/>
              </a:spcBef>
              <a:spcAft>
                <a:spcPts val="0"/>
              </a:spcAft>
              <a:buSzPts val="1600"/>
              <a:buChar char="●"/>
            </a:pPr>
            <a:r>
              <a:rPr lang="no" sz="1600"/>
              <a:t>Given N</a:t>
            </a:r>
            <a:r>
              <a:rPr baseline="-25000" lang="no" sz="1600"/>
              <a:t>a</a:t>
            </a:r>
            <a:r>
              <a:rPr lang="no" sz="1600"/>
              <a:t> agents</a:t>
            </a:r>
            <a:endParaRPr sz="1600"/>
          </a:p>
          <a:p>
            <a:pPr indent="-330200" lvl="0" marL="457200" rtl="0">
              <a:spcBef>
                <a:spcPts val="0"/>
              </a:spcBef>
              <a:spcAft>
                <a:spcPts val="0"/>
              </a:spcAft>
              <a:buSzPts val="1600"/>
              <a:buChar char="●"/>
            </a:pPr>
            <a:r>
              <a:rPr lang="no" sz="1600"/>
              <a:t>Given N</a:t>
            </a:r>
            <a:r>
              <a:rPr baseline="-25000" lang="no" sz="1600"/>
              <a:t>t </a:t>
            </a:r>
            <a:r>
              <a:rPr lang="no" sz="1600"/>
              <a:t>targets</a:t>
            </a:r>
            <a:endParaRPr sz="1600"/>
          </a:p>
          <a:p>
            <a:pPr indent="-330200" lvl="0" marL="457200" rtl="0">
              <a:spcBef>
                <a:spcPts val="0"/>
              </a:spcBef>
              <a:spcAft>
                <a:spcPts val="0"/>
              </a:spcAft>
              <a:buSzPts val="1600"/>
              <a:buChar char="●"/>
            </a:pPr>
            <a:r>
              <a:rPr lang="no" sz="1600"/>
              <a:t>Goal: assign agents to targets</a:t>
            </a:r>
            <a:endParaRPr sz="1600"/>
          </a:p>
          <a:p>
            <a:pPr indent="-330200" lvl="1" marL="914400" rtl="0">
              <a:spcBef>
                <a:spcPts val="0"/>
              </a:spcBef>
              <a:spcAft>
                <a:spcPts val="0"/>
              </a:spcAft>
              <a:buSzPts val="1600"/>
              <a:buChar char="○"/>
            </a:pPr>
            <a:r>
              <a:rPr lang="no" sz="1600"/>
              <a:t>Conflict free</a:t>
            </a:r>
            <a:endParaRPr sz="1600"/>
          </a:p>
          <a:p>
            <a:pPr indent="-330200" lvl="1" marL="914400" rtl="0">
              <a:spcBef>
                <a:spcPts val="0"/>
              </a:spcBef>
              <a:spcAft>
                <a:spcPts val="0"/>
              </a:spcAft>
              <a:buSzPts val="1600"/>
              <a:buChar char="○"/>
            </a:pPr>
            <a:r>
              <a:rPr lang="no" sz="1600"/>
              <a:t>Maximizing a global reward function iteratively:</a:t>
            </a:r>
            <a:endParaRPr sz="1600"/>
          </a:p>
          <a:p>
            <a:pPr indent="0" lvl="0" marL="0" rtl="0">
              <a:spcBef>
                <a:spcPts val="1600"/>
              </a:spcBef>
              <a:spcAft>
                <a:spcPts val="0"/>
              </a:spcAft>
              <a:buNone/>
            </a:pPr>
            <a:r>
              <a:t/>
            </a:r>
            <a:endParaRPr sz="1600"/>
          </a:p>
          <a:p>
            <a:pPr indent="-330200" lvl="0" marL="457200" rtl="0">
              <a:spcBef>
                <a:spcPts val="1600"/>
              </a:spcBef>
              <a:spcAft>
                <a:spcPts val="0"/>
              </a:spcAft>
              <a:buSzPts val="1600"/>
              <a:buChar char="●"/>
            </a:pPr>
            <a:r>
              <a:rPr lang="no" sz="1600"/>
              <a:t>Subject to constraints: (fuel, dynamics, no fly zones)</a:t>
            </a:r>
            <a:endParaRPr sz="1600"/>
          </a:p>
        </p:txBody>
      </p:sp>
      <p:sp>
        <p:nvSpPr>
          <p:cNvPr id="229" name="Shape 229"/>
          <p:cNvSpPr txBox="1"/>
          <p:nvPr>
            <p:ph type="title"/>
          </p:nvPr>
        </p:nvSpPr>
        <p:spPr>
          <a:xfrm>
            <a:off x="311700" y="3874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CBBA (</a:t>
            </a:r>
            <a:r>
              <a:rPr lang="no">
                <a:solidFill>
                  <a:srgbClr val="333333"/>
                </a:solidFill>
                <a:highlight>
                  <a:schemeClr val="lt1"/>
                </a:highlight>
              </a:rPr>
              <a:t>consensus-based bundle algorithm )</a:t>
            </a:r>
            <a:endParaRPr/>
          </a:p>
        </p:txBody>
      </p:sp>
      <p:pic>
        <p:nvPicPr>
          <p:cNvPr id="230" name="Shape 230"/>
          <p:cNvPicPr preferRelativeResize="0"/>
          <p:nvPr/>
        </p:nvPicPr>
        <p:blipFill rotWithShape="1">
          <a:blip r:embed="rId3">
            <a:alphaModFix/>
          </a:blip>
          <a:srcRect b="6956" l="0" r="0" t="6086"/>
          <a:stretch/>
        </p:blipFill>
        <p:spPr>
          <a:xfrm>
            <a:off x="1381850" y="3030425"/>
            <a:ext cx="2858525" cy="719700"/>
          </a:xfrm>
          <a:prstGeom prst="rect">
            <a:avLst/>
          </a:prstGeom>
          <a:noFill/>
          <a:ln>
            <a:noFill/>
          </a:ln>
        </p:spPr>
      </p:pic>
      <p:pic>
        <p:nvPicPr>
          <p:cNvPr id="231" name="Shape 231"/>
          <p:cNvPicPr preferRelativeResize="0"/>
          <p:nvPr/>
        </p:nvPicPr>
        <p:blipFill>
          <a:blip r:embed="rId4">
            <a:alphaModFix/>
          </a:blip>
          <a:stretch>
            <a:fillRect/>
          </a:stretch>
        </p:blipFill>
        <p:spPr>
          <a:xfrm>
            <a:off x="1066203" y="4038050"/>
            <a:ext cx="3872275" cy="852225"/>
          </a:xfrm>
          <a:prstGeom prst="rect">
            <a:avLst/>
          </a:prstGeom>
          <a:noFill/>
          <a:ln>
            <a:noFill/>
          </a:ln>
        </p:spPr>
      </p:pic>
      <p:pic>
        <p:nvPicPr>
          <p:cNvPr id="232" name="Shape 232"/>
          <p:cNvPicPr preferRelativeResize="0"/>
          <p:nvPr/>
        </p:nvPicPr>
        <p:blipFill>
          <a:blip r:embed="rId5">
            <a:alphaModFix/>
          </a:blip>
          <a:stretch>
            <a:fillRect/>
          </a:stretch>
        </p:blipFill>
        <p:spPr>
          <a:xfrm>
            <a:off x="6261744" y="3313850"/>
            <a:ext cx="737217" cy="847800"/>
          </a:xfrm>
          <a:prstGeom prst="rect">
            <a:avLst/>
          </a:prstGeom>
          <a:noFill/>
          <a:ln>
            <a:noFill/>
          </a:ln>
        </p:spPr>
      </p:pic>
      <p:sp>
        <p:nvSpPr>
          <p:cNvPr id="233" name="Shape 233"/>
          <p:cNvSpPr txBox="1"/>
          <p:nvPr/>
        </p:nvSpPr>
        <p:spPr>
          <a:xfrm>
            <a:off x="6153800" y="4161638"/>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1</a:t>
            </a:r>
            <a:endParaRPr/>
          </a:p>
        </p:txBody>
      </p:sp>
      <p:pic>
        <p:nvPicPr>
          <p:cNvPr id="234" name="Shape 234"/>
          <p:cNvPicPr preferRelativeResize="0"/>
          <p:nvPr/>
        </p:nvPicPr>
        <p:blipFill>
          <a:blip r:embed="rId5">
            <a:alphaModFix/>
          </a:blip>
          <a:stretch>
            <a:fillRect/>
          </a:stretch>
        </p:blipFill>
        <p:spPr>
          <a:xfrm>
            <a:off x="7805569" y="3313850"/>
            <a:ext cx="737217" cy="847800"/>
          </a:xfrm>
          <a:prstGeom prst="rect">
            <a:avLst/>
          </a:prstGeom>
          <a:noFill/>
          <a:ln>
            <a:noFill/>
          </a:ln>
        </p:spPr>
      </p:pic>
      <p:sp>
        <p:nvSpPr>
          <p:cNvPr id="235" name="Shape 235"/>
          <p:cNvSpPr txBox="1"/>
          <p:nvPr/>
        </p:nvSpPr>
        <p:spPr>
          <a:xfrm>
            <a:off x="7697625" y="4161638"/>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2</a:t>
            </a:r>
            <a:endParaRPr/>
          </a:p>
        </p:txBody>
      </p:sp>
      <p:sp>
        <p:nvSpPr>
          <p:cNvPr id="236" name="Shape 236"/>
          <p:cNvSpPr txBox="1"/>
          <p:nvPr/>
        </p:nvSpPr>
        <p:spPr>
          <a:xfrm>
            <a:off x="5882400" y="1053650"/>
            <a:ext cx="2949900" cy="4665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no" sz="1800"/>
              <a:t>x</a:t>
            </a:r>
            <a:r>
              <a:rPr lang="no" sz="1600"/>
              <a:t>=[x</a:t>
            </a:r>
            <a:r>
              <a:rPr baseline="-25000" lang="no" sz="1600"/>
              <a:t>1,1</a:t>
            </a:r>
            <a:r>
              <a:rPr lang="no" sz="1600"/>
              <a:t>, </a:t>
            </a:r>
            <a:r>
              <a:rPr lang="no" sz="1600">
                <a:solidFill>
                  <a:schemeClr val="dk1"/>
                </a:solidFill>
              </a:rPr>
              <a:t>x</a:t>
            </a:r>
            <a:r>
              <a:rPr baseline="-25000" lang="no" sz="1600">
                <a:solidFill>
                  <a:schemeClr val="dk1"/>
                </a:solidFill>
              </a:rPr>
              <a:t>1,2</a:t>
            </a:r>
            <a:r>
              <a:rPr lang="no" sz="1600">
                <a:solidFill>
                  <a:schemeClr val="dk1"/>
                </a:solidFill>
              </a:rPr>
              <a:t>, x</a:t>
            </a:r>
            <a:r>
              <a:rPr baseline="-25000" lang="no" sz="1600">
                <a:solidFill>
                  <a:schemeClr val="dk1"/>
                </a:solidFill>
              </a:rPr>
              <a:t>2,1</a:t>
            </a:r>
            <a:r>
              <a:rPr lang="no" sz="1600">
                <a:solidFill>
                  <a:schemeClr val="dk1"/>
                </a:solidFill>
              </a:rPr>
              <a:t>, x</a:t>
            </a:r>
            <a:r>
              <a:rPr baseline="-25000" lang="no" sz="1600">
                <a:solidFill>
                  <a:schemeClr val="dk1"/>
                </a:solidFill>
              </a:rPr>
              <a:t>2</a:t>
            </a:r>
            <a:r>
              <a:rPr baseline="-25000" lang="no" sz="1600">
                <a:solidFill>
                  <a:schemeClr val="dk1"/>
                </a:solidFill>
              </a:rPr>
              <a:t>,2</a:t>
            </a:r>
            <a:r>
              <a:rPr lang="no" sz="1600">
                <a:solidFill>
                  <a:schemeClr val="dk1"/>
                </a:solidFill>
              </a:rPr>
              <a:t>]</a:t>
            </a:r>
            <a:endParaRPr sz="1600">
              <a:solidFill>
                <a:schemeClr val="dk1"/>
              </a:solidFill>
            </a:endParaRPr>
          </a:p>
          <a:p>
            <a:pPr indent="0" lvl="0" marL="0" rtl="0">
              <a:lnSpc>
                <a:spcPct val="150000"/>
              </a:lnSpc>
              <a:spcBef>
                <a:spcPts val="0"/>
              </a:spcBef>
              <a:spcAft>
                <a:spcPts val="0"/>
              </a:spcAft>
              <a:buClr>
                <a:schemeClr val="dk1"/>
              </a:buClr>
              <a:buSzPts val="1100"/>
              <a:buFont typeface="Arial"/>
              <a:buNone/>
            </a:pPr>
            <a:r>
              <a:t/>
            </a:r>
            <a:endParaRPr sz="1600">
              <a:solidFill>
                <a:schemeClr val="dk1"/>
              </a:solidFill>
            </a:endParaRPr>
          </a:p>
        </p:txBody>
      </p:sp>
      <p:sp>
        <p:nvSpPr>
          <p:cNvPr id="237" name="Shape 237"/>
          <p:cNvSpPr txBox="1"/>
          <p:nvPr/>
        </p:nvSpPr>
        <p:spPr>
          <a:xfrm>
            <a:off x="5865300" y="1401725"/>
            <a:ext cx="2984100" cy="1628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b="1" lang="no" sz="1800">
                <a:solidFill>
                  <a:schemeClr val="dk1"/>
                </a:solidFill>
              </a:rPr>
              <a:t>x</a:t>
            </a:r>
            <a:r>
              <a:rPr lang="no" sz="1600">
                <a:solidFill>
                  <a:schemeClr val="dk1"/>
                </a:solidFill>
              </a:rPr>
              <a:t>=[1, 0, 0, 1]</a:t>
            </a:r>
            <a:endParaRPr sz="1600">
              <a:solidFill>
                <a:schemeClr val="dk1"/>
              </a:solidFill>
            </a:endParaRPr>
          </a:p>
          <a:p>
            <a:pPr indent="0" lvl="0" marL="0" rtl="0">
              <a:lnSpc>
                <a:spcPct val="150000"/>
              </a:lnSpc>
              <a:spcBef>
                <a:spcPts val="0"/>
              </a:spcBef>
              <a:spcAft>
                <a:spcPts val="0"/>
              </a:spcAft>
              <a:buClr>
                <a:schemeClr val="dk1"/>
              </a:buClr>
              <a:buSzPts val="1100"/>
              <a:buFont typeface="Arial"/>
              <a:buNone/>
            </a:pPr>
            <a:r>
              <a:rPr b="1" lang="no" sz="1800">
                <a:solidFill>
                  <a:schemeClr val="dk1"/>
                </a:solidFill>
              </a:rPr>
              <a:t>x</a:t>
            </a:r>
            <a:r>
              <a:rPr lang="no" sz="1600">
                <a:solidFill>
                  <a:schemeClr val="dk1"/>
                </a:solidFill>
              </a:rPr>
              <a:t>=[0, 1, 1, 0]</a:t>
            </a:r>
            <a:endParaRPr sz="1600">
              <a:solidFill>
                <a:schemeClr val="dk1"/>
              </a:solidFill>
            </a:endParaRPr>
          </a:p>
          <a:p>
            <a:pPr indent="0" lvl="0" marL="0" rtl="0">
              <a:lnSpc>
                <a:spcPct val="150000"/>
              </a:lnSpc>
              <a:spcBef>
                <a:spcPts val="0"/>
              </a:spcBef>
              <a:spcAft>
                <a:spcPts val="0"/>
              </a:spcAft>
              <a:buClr>
                <a:schemeClr val="dk1"/>
              </a:buClr>
              <a:buSzPts val="1100"/>
              <a:buFont typeface="Arial"/>
              <a:buNone/>
            </a:pPr>
            <a:r>
              <a:rPr b="1" lang="no" sz="1800">
                <a:solidFill>
                  <a:schemeClr val="dk1"/>
                </a:solidFill>
              </a:rPr>
              <a:t>x</a:t>
            </a:r>
            <a:r>
              <a:rPr lang="no" sz="1600">
                <a:solidFill>
                  <a:schemeClr val="dk1"/>
                </a:solidFill>
              </a:rPr>
              <a:t>=[1, 1, 0, 0]</a:t>
            </a:r>
            <a:endParaRPr sz="1600">
              <a:solidFill>
                <a:schemeClr val="dk1"/>
              </a:solidFill>
            </a:endParaRPr>
          </a:p>
          <a:p>
            <a:pPr indent="0" lvl="0" marL="0" rtl="0">
              <a:lnSpc>
                <a:spcPct val="150000"/>
              </a:lnSpc>
              <a:spcBef>
                <a:spcPts val="0"/>
              </a:spcBef>
              <a:spcAft>
                <a:spcPts val="0"/>
              </a:spcAft>
              <a:buClr>
                <a:schemeClr val="dk1"/>
              </a:buClr>
              <a:buSzPts val="1100"/>
              <a:buFont typeface="Arial"/>
              <a:buNone/>
            </a:pPr>
            <a:r>
              <a:rPr b="1" lang="no" sz="1800">
                <a:solidFill>
                  <a:schemeClr val="dk1"/>
                </a:solidFill>
              </a:rPr>
              <a:t>x</a:t>
            </a:r>
            <a:r>
              <a:rPr lang="no" sz="1600">
                <a:solidFill>
                  <a:schemeClr val="dk1"/>
                </a:solidFill>
              </a:rPr>
              <a:t>=[0, 0, 1, 1]</a:t>
            </a:r>
            <a:endParaRPr sz="1600">
              <a:solidFill>
                <a:schemeClr val="dk1"/>
              </a:solidFill>
            </a:endParaRPr>
          </a:p>
          <a:p>
            <a:pPr indent="0" lvl="0" marL="0" rtl="0">
              <a:spcBef>
                <a:spcPts val="0"/>
              </a:spcBef>
              <a:spcAft>
                <a:spcPts val="0"/>
              </a:spcAft>
              <a:buNone/>
            </a:pPr>
            <a:r>
              <a:t/>
            </a:r>
            <a:endParaRPr/>
          </a:p>
        </p:txBody>
      </p:sp>
      <p:pic>
        <p:nvPicPr>
          <p:cNvPr id="238" name="Shape 238"/>
          <p:cNvPicPr preferRelativeResize="0"/>
          <p:nvPr/>
        </p:nvPicPr>
        <p:blipFill>
          <a:blip r:embed="rId6">
            <a:alphaModFix/>
          </a:blip>
          <a:stretch>
            <a:fillRect/>
          </a:stretch>
        </p:blipFill>
        <p:spPr>
          <a:xfrm>
            <a:off x="7805575" y="2063400"/>
            <a:ext cx="847800" cy="847800"/>
          </a:xfrm>
          <a:prstGeom prst="rect">
            <a:avLst/>
          </a:prstGeom>
          <a:noFill/>
          <a:ln>
            <a:noFill/>
          </a:ln>
        </p:spPr>
      </p:pic>
      <p:sp>
        <p:nvSpPr>
          <p:cNvPr id="239" name="Shape 239"/>
          <p:cNvSpPr txBox="1"/>
          <p:nvPr/>
        </p:nvSpPr>
        <p:spPr>
          <a:xfrm>
            <a:off x="8076775" y="23302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pic>
        <p:nvPicPr>
          <p:cNvPr id="240" name="Shape 240"/>
          <p:cNvPicPr preferRelativeResize="0"/>
          <p:nvPr/>
        </p:nvPicPr>
        <p:blipFill>
          <a:blip r:embed="rId6">
            <a:alphaModFix/>
          </a:blip>
          <a:stretch>
            <a:fillRect/>
          </a:stretch>
        </p:blipFill>
        <p:spPr>
          <a:xfrm>
            <a:off x="8001600" y="812950"/>
            <a:ext cx="847800" cy="847800"/>
          </a:xfrm>
          <a:prstGeom prst="rect">
            <a:avLst/>
          </a:prstGeom>
          <a:noFill/>
          <a:ln>
            <a:noFill/>
          </a:ln>
        </p:spPr>
      </p:pic>
      <p:sp>
        <p:nvSpPr>
          <p:cNvPr id="241" name="Shape 241"/>
          <p:cNvSpPr txBox="1"/>
          <p:nvPr/>
        </p:nvSpPr>
        <p:spPr>
          <a:xfrm>
            <a:off x="8272800" y="10798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1562221" y="3228450"/>
            <a:ext cx="979299" cy="1126200"/>
          </a:xfrm>
          <a:prstGeom prst="rect">
            <a:avLst/>
          </a:prstGeom>
          <a:noFill/>
          <a:ln>
            <a:noFill/>
          </a:ln>
        </p:spPr>
      </p:pic>
      <p:pic>
        <p:nvPicPr>
          <p:cNvPr id="247" name="Shape 247"/>
          <p:cNvPicPr preferRelativeResize="0"/>
          <p:nvPr/>
        </p:nvPicPr>
        <p:blipFill>
          <a:blip r:embed="rId4">
            <a:alphaModFix/>
          </a:blip>
          <a:stretch>
            <a:fillRect/>
          </a:stretch>
        </p:blipFill>
        <p:spPr>
          <a:xfrm>
            <a:off x="6503950" y="886225"/>
            <a:ext cx="847800" cy="847800"/>
          </a:xfrm>
          <a:prstGeom prst="rect">
            <a:avLst/>
          </a:prstGeom>
          <a:noFill/>
          <a:ln>
            <a:noFill/>
          </a:ln>
        </p:spPr>
      </p:pic>
      <p:sp>
        <p:nvSpPr>
          <p:cNvPr id="248" name="Shape 248"/>
          <p:cNvSpPr txBox="1"/>
          <p:nvPr/>
        </p:nvSpPr>
        <p:spPr>
          <a:xfrm>
            <a:off x="6775150" y="1153075"/>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pic>
        <p:nvPicPr>
          <p:cNvPr id="249" name="Shape 249"/>
          <p:cNvPicPr preferRelativeResize="0"/>
          <p:nvPr/>
        </p:nvPicPr>
        <p:blipFill>
          <a:blip r:embed="rId4">
            <a:alphaModFix/>
          </a:blip>
          <a:stretch>
            <a:fillRect/>
          </a:stretch>
        </p:blipFill>
        <p:spPr>
          <a:xfrm>
            <a:off x="1627975" y="886225"/>
            <a:ext cx="847800" cy="847800"/>
          </a:xfrm>
          <a:prstGeom prst="rect">
            <a:avLst/>
          </a:prstGeom>
          <a:noFill/>
          <a:ln>
            <a:noFill/>
          </a:ln>
        </p:spPr>
      </p:pic>
      <p:sp>
        <p:nvSpPr>
          <p:cNvPr id="250" name="Shape 250"/>
          <p:cNvSpPr txBox="1"/>
          <p:nvPr/>
        </p:nvSpPr>
        <p:spPr>
          <a:xfrm>
            <a:off x="1899175" y="1153075"/>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251" name="Shape 251"/>
          <p:cNvSpPr/>
          <p:nvPr/>
        </p:nvSpPr>
        <p:spPr>
          <a:xfrm rot="-5398619">
            <a:off x="1305375" y="2200325"/>
            <a:ext cx="1493100" cy="331800"/>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rot="-1649940">
            <a:off x="2228679" y="2477361"/>
            <a:ext cx="4642291" cy="331833"/>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txBox="1"/>
          <p:nvPr/>
        </p:nvSpPr>
        <p:spPr>
          <a:xfrm>
            <a:off x="1476375" y="2274550"/>
            <a:ext cx="5052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50</a:t>
            </a:r>
            <a:endParaRPr sz="1600"/>
          </a:p>
        </p:txBody>
      </p:sp>
      <p:sp>
        <p:nvSpPr>
          <p:cNvPr id="254" name="Shape 254"/>
          <p:cNvSpPr txBox="1"/>
          <p:nvPr/>
        </p:nvSpPr>
        <p:spPr>
          <a:xfrm>
            <a:off x="1627975" y="4249875"/>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1</a:t>
            </a:r>
            <a:endParaRPr/>
          </a:p>
        </p:txBody>
      </p:sp>
      <p:sp>
        <p:nvSpPr>
          <p:cNvPr id="255" name="Shape 255"/>
          <p:cNvSpPr txBox="1"/>
          <p:nvPr/>
        </p:nvSpPr>
        <p:spPr>
          <a:xfrm>
            <a:off x="5772150" y="3496200"/>
            <a:ext cx="5508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13</a:t>
            </a:r>
            <a:endParaRPr sz="1600"/>
          </a:p>
        </p:txBody>
      </p:sp>
      <p:sp>
        <p:nvSpPr>
          <p:cNvPr id="256" name="Shape 256"/>
          <p:cNvSpPr txBox="1"/>
          <p:nvPr/>
        </p:nvSpPr>
        <p:spPr>
          <a:xfrm>
            <a:off x="7073175" y="2309675"/>
            <a:ext cx="4230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60</a:t>
            </a:r>
            <a:endParaRPr sz="1600"/>
          </a:p>
        </p:txBody>
      </p:sp>
      <p:sp>
        <p:nvSpPr>
          <p:cNvPr id="257" name="Shape 257"/>
          <p:cNvSpPr txBox="1"/>
          <p:nvPr/>
        </p:nvSpPr>
        <p:spPr>
          <a:xfrm>
            <a:off x="655850" y="4470325"/>
            <a:ext cx="3000000" cy="808500"/>
          </a:xfrm>
          <a:prstGeom prst="rect">
            <a:avLst/>
          </a:prstGeom>
          <a:noFill/>
          <a:ln>
            <a:noFill/>
          </a:ln>
        </p:spPr>
        <p:txBody>
          <a:bodyPr anchorCtr="0" anchor="ctr" bIns="91425" lIns="91425" spcFirstLastPara="1" rIns="91425" wrap="square" tIns="91425">
            <a:noAutofit/>
          </a:bodyPr>
          <a:lstStyle/>
          <a:p>
            <a:pPr indent="457200" lvl="0" marL="0" rtl="0">
              <a:lnSpc>
                <a:spcPct val="115000"/>
              </a:lnSpc>
              <a:spcBef>
                <a:spcPts val="0"/>
              </a:spcBef>
              <a:spcAft>
                <a:spcPts val="1600"/>
              </a:spcAft>
              <a:buNone/>
            </a:pPr>
            <a:r>
              <a:rPr b="1" lang="no" sz="1800">
                <a:solidFill>
                  <a:srgbClr val="434343"/>
                </a:solidFill>
                <a:highlight>
                  <a:schemeClr val="lt1"/>
                </a:highlight>
              </a:rPr>
              <a:t>b</a:t>
            </a:r>
            <a:r>
              <a:rPr baseline="-25000" lang="no" sz="1800">
                <a:solidFill>
                  <a:srgbClr val="434343"/>
                </a:solidFill>
                <a:highlight>
                  <a:schemeClr val="lt1"/>
                </a:highlight>
              </a:rPr>
              <a:t>1</a:t>
            </a:r>
            <a:r>
              <a:rPr lang="no" sz="1800">
                <a:solidFill>
                  <a:srgbClr val="434343"/>
                </a:solidFill>
                <a:highlight>
                  <a:schemeClr val="lt1"/>
                </a:highlight>
              </a:rPr>
              <a:t>=[50,11]</a:t>
            </a:r>
            <a:endParaRPr/>
          </a:p>
        </p:txBody>
      </p:sp>
      <p:pic>
        <p:nvPicPr>
          <p:cNvPr id="258" name="Shape 258"/>
          <p:cNvPicPr preferRelativeResize="0"/>
          <p:nvPr/>
        </p:nvPicPr>
        <p:blipFill>
          <a:blip r:embed="rId3">
            <a:alphaModFix/>
          </a:blip>
          <a:stretch>
            <a:fillRect/>
          </a:stretch>
        </p:blipFill>
        <p:spPr>
          <a:xfrm>
            <a:off x="6322971" y="3228450"/>
            <a:ext cx="979299" cy="1126200"/>
          </a:xfrm>
          <a:prstGeom prst="rect">
            <a:avLst/>
          </a:prstGeom>
          <a:noFill/>
          <a:ln>
            <a:noFill/>
          </a:ln>
        </p:spPr>
      </p:pic>
      <p:sp>
        <p:nvSpPr>
          <p:cNvPr id="259" name="Shape 259"/>
          <p:cNvSpPr txBox="1"/>
          <p:nvPr/>
        </p:nvSpPr>
        <p:spPr>
          <a:xfrm>
            <a:off x="6388725" y="4249875"/>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2</a:t>
            </a:r>
            <a:endParaRPr/>
          </a:p>
        </p:txBody>
      </p:sp>
      <p:sp>
        <p:nvSpPr>
          <p:cNvPr id="260" name="Shape 260"/>
          <p:cNvSpPr/>
          <p:nvPr/>
        </p:nvSpPr>
        <p:spPr>
          <a:xfrm rot="-5398619">
            <a:off x="6160425" y="2258112"/>
            <a:ext cx="1493100" cy="331800"/>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rot="-9200416">
            <a:off x="2207271" y="2345439"/>
            <a:ext cx="4465657" cy="331922"/>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2" name="Shape 262"/>
          <p:cNvSpPr txBox="1"/>
          <p:nvPr/>
        </p:nvSpPr>
        <p:spPr>
          <a:xfrm>
            <a:off x="2984975" y="3496200"/>
            <a:ext cx="4230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11</a:t>
            </a:r>
            <a:endParaRPr sz="1600"/>
          </a:p>
        </p:txBody>
      </p:sp>
      <p:sp>
        <p:nvSpPr>
          <p:cNvPr id="263" name="Shape 263"/>
          <p:cNvSpPr txBox="1"/>
          <p:nvPr>
            <p:ph type="title"/>
          </p:nvPr>
        </p:nvSpPr>
        <p:spPr>
          <a:xfrm>
            <a:off x="311700" y="3874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CBBA: Bids and bundles</a:t>
            </a:r>
            <a:endParaRPr/>
          </a:p>
        </p:txBody>
      </p:sp>
      <p:sp>
        <p:nvSpPr>
          <p:cNvPr id="264" name="Shape 264"/>
          <p:cNvSpPr txBox="1"/>
          <p:nvPr/>
        </p:nvSpPr>
        <p:spPr>
          <a:xfrm>
            <a:off x="5704100" y="4470325"/>
            <a:ext cx="3000000" cy="808500"/>
          </a:xfrm>
          <a:prstGeom prst="rect">
            <a:avLst/>
          </a:prstGeom>
          <a:noFill/>
          <a:ln>
            <a:noFill/>
          </a:ln>
        </p:spPr>
        <p:txBody>
          <a:bodyPr anchorCtr="0" anchor="ctr" bIns="91425" lIns="91425" spcFirstLastPara="1" rIns="91425" wrap="square" tIns="91425">
            <a:noAutofit/>
          </a:bodyPr>
          <a:lstStyle/>
          <a:p>
            <a:pPr indent="457200" lvl="0" marL="0" rtl="0">
              <a:lnSpc>
                <a:spcPct val="115000"/>
              </a:lnSpc>
              <a:spcBef>
                <a:spcPts val="0"/>
              </a:spcBef>
              <a:spcAft>
                <a:spcPts val="1600"/>
              </a:spcAft>
              <a:buNone/>
            </a:pPr>
            <a:r>
              <a:rPr b="1" lang="no" sz="1800">
                <a:solidFill>
                  <a:srgbClr val="434343"/>
                </a:solidFill>
                <a:highlight>
                  <a:schemeClr val="lt1"/>
                </a:highlight>
              </a:rPr>
              <a:t>b</a:t>
            </a:r>
            <a:r>
              <a:rPr baseline="-25000" lang="no" sz="1800">
                <a:solidFill>
                  <a:srgbClr val="434343"/>
                </a:solidFill>
                <a:highlight>
                  <a:schemeClr val="lt1"/>
                </a:highlight>
              </a:rPr>
              <a:t>2</a:t>
            </a:r>
            <a:r>
              <a:rPr lang="no" sz="1800">
                <a:solidFill>
                  <a:srgbClr val="434343"/>
                </a:solidFill>
                <a:highlight>
                  <a:schemeClr val="lt1"/>
                </a:highlight>
              </a:rPr>
              <a:t>=[13,60]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Shape 269"/>
          <p:cNvPicPr preferRelativeResize="0"/>
          <p:nvPr/>
        </p:nvPicPr>
        <p:blipFill>
          <a:blip r:embed="rId3">
            <a:alphaModFix/>
          </a:blip>
          <a:stretch>
            <a:fillRect/>
          </a:stretch>
        </p:blipFill>
        <p:spPr>
          <a:xfrm>
            <a:off x="1562221" y="3228450"/>
            <a:ext cx="979299" cy="1126200"/>
          </a:xfrm>
          <a:prstGeom prst="rect">
            <a:avLst/>
          </a:prstGeom>
          <a:noFill/>
          <a:ln>
            <a:noFill/>
          </a:ln>
        </p:spPr>
      </p:pic>
      <p:pic>
        <p:nvPicPr>
          <p:cNvPr id="270" name="Shape 270"/>
          <p:cNvPicPr preferRelativeResize="0"/>
          <p:nvPr/>
        </p:nvPicPr>
        <p:blipFill>
          <a:blip r:embed="rId4">
            <a:alphaModFix/>
          </a:blip>
          <a:stretch>
            <a:fillRect/>
          </a:stretch>
        </p:blipFill>
        <p:spPr>
          <a:xfrm>
            <a:off x="6503950" y="886225"/>
            <a:ext cx="847800" cy="847800"/>
          </a:xfrm>
          <a:prstGeom prst="rect">
            <a:avLst/>
          </a:prstGeom>
          <a:noFill/>
          <a:ln>
            <a:noFill/>
          </a:ln>
        </p:spPr>
      </p:pic>
      <p:sp>
        <p:nvSpPr>
          <p:cNvPr id="271" name="Shape 271"/>
          <p:cNvSpPr txBox="1"/>
          <p:nvPr/>
        </p:nvSpPr>
        <p:spPr>
          <a:xfrm>
            <a:off x="6775150" y="1153075"/>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pic>
        <p:nvPicPr>
          <p:cNvPr id="272" name="Shape 272"/>
          <p:cNvPicPr preferRelativeResize="0"/>
          <p:nvPr/>
        </p:nvPicPr>
        <p:blipFill>
          <a:blip r:embed="rId4">
            <a:alphaModFix/>
          </a:blip>
          <a:stretch>
            <a:fillRect/>
          </a:stretch>
        </p:blipFill>
        <p:spPr>
          <a:xfrm>
            <a:off x="1627975" y="886225"/>
            <a:ext cx="847800" cy="847800"/>
          </a:xfrm>
          <a:prstGeom prst="rect">
            <a:avLst/>
          </a:prstGeom>
          <a:noFill/>
          <a:ln>
            <a:noFill/>
          </a:ln>
        </p:spPr>
      </p:pic>
      <p:sp>
        <p:nvSpPr>
          <p:cNvPr id="273" name="Shape 273"/>
          <p:cNvSpPr txBox="1"/>
          <p:nvPr/>
        </p:nvSpPr>
        <p:spPr>
          <a:xfrm>
            <a:off x="1899175" y="1153075"/>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274" name="Shape 274"/>
          <p:cNvSpPr/>
          <p:nvPr/>
        </p:nvSpPr>
        <p:spPr>
          <a:xfrm rot="-5398619">
            <a:off x="1305375" y="2200325"/>
            <a:ext cx="1493100" cy="331800"/>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p:nvPr/>
        </p:nvSpPr>
        <p:spPr>
          <a:xfrm rot="-1649940">
            <a:off x="2228679" y="2477361"/>
            <a:ext cx="4642291" cy="331833"/>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6" name="Shape 276"/>
          <p:cNvSpPr txBox="1"/>
          <p:nvPr/>
        </p:nvSpPr>
        <p:spPr>
          <a:xfrm>
            <a:off x="455825" y="2274550"/>
            <a:ext cx="15258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=&lt;1,1,50&gt;</a:t>
            </a:r>
            <a:endParaRPr sz="1600"/>
          </a:p>
        </p:txBody>
      </p:sp>
      <p:sp>
        <p:nvSpPr>
          <p:cNvPr id="277" name="Shape 277"/>
          <p:cNvSpPr txBox="1"/>
          <p:nvPr/>
        </p:nvSpPr>
        <p:spPr>
          <a:xfrm>
            <a:off x="1627975" y="4249875"/>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1</a:t>
            </a:r>
            <a:endParaRPr/>
          </a:p>
        </p:txBody>
      </p:sp>
      <p:sp>
        <p:nvSpPr>
          <p:cNvPr id="278" name="Shape 278"/>
          <p:cNvSpPr txBox="1"/>
          <p:nvPr/>
        </p:nvSpPr>
        <p:spPr>
          <a:xfrm>
            <a:off x="4929475" y="3496200"/>
            <a:ext cx="13935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s</a:t>
            </a:r>
            <a:r>
              <a:rPr baseline="-25000" lang="no" sz="1600">
                <a:solidFill>
                  <a:srgbClr val="434343"/>
                </a:solidFill>
                <a:highlight>
                  <a:schemeClr val="lt1"/>
                </a:highlight>
              </a:rPr>
              <a:t>21</a:t>
            </a:r>
            <a:r>
              <a:rPr lang="no" sz="1600">
                <a:solidFill>
                  <a:srgbClr val="434343"/>
                </a:solidFill>
                <a:highlight>
                  <a:schemeClr val="lt1"/>
                </a:highlight>
              </a:rPr>
              <a:t>=&lt;2,1,13&gt;</a:t>
            </a:r>
            <a:endParaRPr sz="1600"/>
          </a:p>
        </p:txBody>
      </p:sp>
      <p:sp>
        <p:nvSpPr>
          <p:cNvPr id="279" name="Shape 279"/>
          <p:cNvSpPr txBox="1"/>
          <p:nvPr/>
        </p:nvSpPr>
        <p:spPr>
          <a:xfrm>
            <a:off x="7073175" y="2309663"/>
            <a:ext cx="15258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s</a:t>
            </a:r>
            <a:r>
              <a:rPr baseline="-25000" lang="no" sz="1600">
                <a:solidFill>
                  <a:srgbClr val="434343"/>
                </a:solidFill>
                <a:highlight>
                  <a:schemeClr val="lt1"/>
                </a:highlight>
              </a:rPr>
              <a:t>22</a:t>
            </a:r>
            <a:r>
              <a:rPr lang="no" sz="1600">
                <a:solidFill>
                  <a:srgbClr val="434343"/>
                </a:solidFill>
                <a:highlight>
                  <a:schemeClr val="lt1"/>
                </a:highlight>
              </a:rPr>
              <a:t>=&lt;2,2,60&gt;</a:t>
            </a:r>
            <a:endParaRPr sz="1600"/>
          </a:p>
        </p:txBody>
      </p:sp>
      <p:sp>
        <p:nvSpPr>
          <p:cNvPr id="280" name="Shape 280"/>
          <p:cNvSpPr txBox="1"/>
          <p:nvPr/>
        </p:nvSpPr>
        <p:spPr>
          <a:xfrm>
            <a:off x="655850" y="4470325"/>
            <a:ext cx="3000000" cy="808500"/>
          </a:xfrm>
          <a:prstGeom prst="rect">
            <a:avLst/>
          </a:prstGeom>
          <a:noFill/>
          <a:ln>
            <a:noFill/>
          </a:ln>
        </p:spPr>
        <p:txBody>
          <a:bodyPr anchorCtr="0" anchor="ctr" bIns="91425" lIns="91425" spcFirstLastPara="1" rIns="91425" wrap="square" tIns="91425">
            <a:noAutofit/>
          </a:bodyPr>
          <a:lstStyle/>
          <a:p>
            <a:pPr indent="457200" lvl="0" marL="0" rtl="0">
              <a:lnSpc>
                <a:spcPct val="115000"/>
              </a:lnSpc>
              <a:spcBef>
                <a:spcPts val="0"/>
              </a:spcBef>
              <a:spcAft>
                <a:spcPts val="1600"/>
              </a:spcAft>
              <a:buNone/>
            </a:pPr>
            <a:r>
              <a:rPr b="1" lang="no" sz="1800">
                <a:solidFill>
                  <a:srgbClr val="434343"/>
                </a:solidFill>
                <a:highlight>
                  <a:schemeClr val="lt1"/>
                </a:highlight>
              </a:rPr>
              <a:t>b</a:t>
            </a:r>
            <a:r>
              <a:rPr baseline="-25000" lang="no" sz="1800">
                <a:solidFill>
                  <a:srgbClr val="434343"/>
                </a:solidFill>
                <a:highlight>
                  <a:schemeClr val="lt1"/>
                </a:highlight>
              </a:rPr>
              <a:t>1</a:t>
            </a:r>
            <a:r>
              <a:rPr lang="no" sz="1800">
                <a:solidFill>
                  <a:srgbClr val="434343"/>
                </a:solidFill>
                <a:highlight>
                  <a:schemeClr val="lt1"/>
                </a:highlight>
              </a:rPr>
              <a:t>=[50,11]</a:t>
            </a:r>
            <a:endParaRPr/>
          </a:p>
        </p:txBody>
      </p:sp>
      <p:pic>
        <p:nvPicPr>
          <p:cNvPr id="281" name="Shape 281"/>
          <p:cNvPicPr preferRelativeResize="0"/>
          <p:nvPr/>
        </p:nvPicPr>
        <p:blipFill>
          <a:blip r:embed="rId3">
            <a:alphaModFix/>
          </a:blip>
          <a:stretch>
            <a:fillRect/>
          </a:stretch>
        </p:blipFill>
        <p:spPr>
          <a:xfrm>
            <a:off x="6322971" y="3228450"/>
            <a:ext cx="979299" cy="1126200"/>
          </a:xfrm>
          <a:prstGeom prst="rect">
            <a:avLst/>
          </a:prstGeom>
          <a:noFill/>
          <a:ln>
            <a:noFill/>
          </a:ln>
        </p:spPr>
      </p:pic>
      <p:sp>
        <p:nvSpPr>
          <p:cNvPr id="282" name="Shape 282"/>
          <p:cNvSpPr txBox="1"/>
          <p:nvPr/>
        </p:nvSpPr>
        <p:spPr>
          <a:xfrm>
            <a:off x="6388725" y="4249875"/>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2</a:t>
            </a:r>
            <a:endParaRPr/>
          </a:p>
        </p:txBody>
      </p:sp>
      <p:sp>
        <p:nvSpPr>
          <p:cNvPr id="283" name="Shape 283"/>
          <p:cNvSpPr/>
          <p:nvPr/>
        </p:nvSpPr>
        <p:spPr>
          <a:xfrm rot="-5398619">
            <a:off x="6160425" y="2258112"/>
            <a:ext cx="1493100" cy="331800"/>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Shape 284"/>
          <p:cNvSpPr/>
          <p:nvPr/>
        </p:nvSpPr>
        <p:spPr>
          <a:xfrm rot="-9200416">
            <a:off x="2207271" y="2345439"/>
            <a:ext cx="4465657" cy="331922"/>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5" name="Shape 285"/>
          <p:cNvSpPr txBox="1"/>
          <p:nvPr/>
        </p:nvSpPr>
        <p:spPr>
          <a:xfrm>
            <a:off x="2984975" y="3496200"/>
            <a:ext cx="1393500" cy="590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600">
                <a:solidFill>
                  <a:srgbClr val="434343"/>
                </a:solidFill>
                <a:highlight>
                  <a:schemeClr val="lt1"/>
                </a:highlight>
              </a:rPr>
              <a:t>s</a:t>
            </a:r>
            <a:r>
              <a:rPr baseline="-25000" lang="no" sz="1600">
                <a:solidFill>
                  <a:srgbClr val="434343"/>
                </a:solidFill>
                <a:highlight>
                  <a:schemeClr val="lt1"/>
                </a:highlight>
              </a:rPr>
              <a:t>12</a:t>
            </a:r>
            <a:r>
              <a:rPr lang="no" sz="1600">
                <a:solidFill>
                  <a:srgbClr val="434343"/>
                </a:solidFill>
                <a:highlight>
                  <a:schemeClr val="lt1"/>
                </a:highlight>
              </a:rPr>
              <a:t>=&lt;1,2,11&gt;</a:t>
            </a:r>
            <a:endParaRPr sz="1600"/>
          </a:p>
        </p:txBody>
      </p:sp>
      <p:sp>
        <p:nvSpPr>
          <p:cNvPr id="286" name="Shape 286"/>
          <p:cNvSpPr txBox="1"/>
          <p:nvPr>
            <p:ph type="title"/>
          </p:nvPr>
        </p:nvSpPr>
        <p:spPr>
          <a:xfrm>
            <a:off x="311700" y="3874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CBBA: Bids and bundles</a:t>
            </a:r>
            <a:endParaRPr/>
          </a:p>
        </p:txBody>
      </p:sp>
      <p:sp>
        <p:nvSpPr>
          <p:cNvPr id="287" name="Shape 287"/>
          <p:cNvSpPr txBox="1"/>
          <p:nvPr/>
        </p:nvSpPr>
        <p:spPr>
          <a:xfrm>
            <a:off x="5704100" y="4470325"/>
            <a:ext cx="3000000" cy="808500"/>
          </a:xfrm>
          <a:prstGeom prst="rect">
            <a:avLst/>
          </a:prstGeom>
          <a:noFill/>
          <a:ln>
            <a:noFill/>
          </a:ln>
        </p:spPr>
        <p:txBody>
          <a:bodyPr anchorCtr="0" anchor="ctr" bIns="91425" lIns="91425" spcFirstLastPara="1" rIns="91425" wrap="square" tIns="91425">
            <a:noAutofit/>
          </a:bodyPr>
          <a:lstStyle/>
          <a:p>
            <a:pPr indent="457200" lvl="0" marL="0" rtl="0">
              <a:lnSpc>
                <a:spcPct val="115000"/>
              </a:lnSpc>
              <a:spcBef>
                <a:spcPts val="0"/>
              </a:spcBef>
              <a:spcAft>
                <a:spcPts val="1600"/>
              </a:spcAft>
              <a:buNone/>
            </a:pPr>
            <a:r>
              <a:rPr b="1" lang="no" sz="1800">
                <a:solidFill>
                  <a:srgbClr val="434343"/>
                </a:solidFill>
                <a:highlight>
                  <a:schemeClr val="lt1"/>
                </a:highlight>
              </a:rPr>
              <a:t>b</a:t>
            </a:r>
            <a:r>
              <a:rPr baseline="-25000" lang="no" sz="1800">
                <a:solidFill>
                  <a:srgbClr val="434343"/>
                </a:solidFill>
                <a:highlight>
                  <a:schemeClr val="lt1"/>
                </a:highlight>
              </a:rPr>
              <a:t>2</a:t>
            </a:r>
            <a:r>
              <a:rPr lang="no" sz="1800">
                <a:solidFill>
                  <a:srgbClr val="434343"/>
                </a:solidFill>
                <a:highlight>
                  <a:schemeClr val="lt1"/>
                </a:highlight>
              </a:rPr>
              <a:t>=[13,60]</a:t>
            </a:r>
            <a:endParaRPr/>
          </a:p>
        </p:txBody>
      </p:sp>
      <p:sp>
        <p:nvSpPr>
          <p:cNvPr id="288" name="Shape 288"/>
          <p:cNvSpPr txBox="1"/>
          <p:nvPr/>
        </p:nvSpPr>
        <p:spPr>
          <a:xfrm>
            <a:off x="3719875" y="886225"/>
            <a:ext cx="2705100" cy="381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=[b</a:t>
            </a:r>
            <a:r>
              <a:rPr baseline="-25000" lang="no" sz="1800">
                <a:solidFill>
                  <a:srgbClr val="434343"/>
                </a:solidFill>
                <a:highlight>
                  <a:schemeClr val="lt1"/>
                </a:highlight>
              </a:rPr>
              <a:t>1</a:t>
            </a:r>
            <a:r>
              <a:rPr lang="no" sz="1800">
                <a:solidFill>
                  <a:srgbClr val="434343"/>
                </a:solidFill>
                <a:highlight>
                  <a:schemeClr val="lt1"/>
                </a:highlight>
              </a:rPr>
              <a:t>, b</a:t>
            </a:r>
            <a:r>
              <a:rPr baseline="-25000" lang="no" sz="1800">
                <a:solidFill>
                  <a:srgbClr val="434343"/>
                </a:solidFill>
                <a:highlight>
                  <a:schemeClr val="lt1"/>
                </a:highlight>
              </a:rPr>
              <a:t>2</a:t>
            </a:r>
            <a:r>
              <a:rPr lang="no" sz="1800">
                <a:solidFill>
                  <a:srgbClr val="434343"/>
                </a:solidFill>
                <a:highlight>
                  <a:schemeClr val="lt1"/>
                </a:highlight>
              </a:rPr>
              <a:t>]</a:t>
            </a:r>
            <a:endParaRPr sz="1800">
              <a:solidFill>
                <a:srgbClr val="434343"/>
              </a:solidFill>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
        <p:nvSpPr>
          <p:cNvPr id="289" name="Shape 289"/>
          <p:cNvSpPr txBox="1"/>
          <p:nvPr/>
        </p:nvSpPr>
        <p:spPr>
          <a:xfrm>
            <a:off x="3577000" y="1267525"/>
            <a:ext cx="2705100" cy="466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t>
            </a: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 s</a:t>
            </a:r>
            <a:r>
              <a:rPr baseline="-25000" lang="no" sz="1600">
                <a:solidFill>
                  <a:srgbClr val="434343"/>
                </a:solidFill>
                <a:highlight>
                  <a:schemeClr val="lt1"/>
                </a:highlight>
              </a:rPr>
              <a:t>12</a:t>
            </a:r>
            <a:r>
              <a:rPr lang="no" sz="1600">
                <a:solidFill>
                  <a:srgbClr val="434343"/>
                </a:solidFill>
                <a:highlight>
                  <a:schemeClr val="lt1"/>
                </a:highlight>
              </a:rPr>
              <a:t>, s</a:t>
            </a:r>
            <a:r>
              <a:rPr baseline="-25000" lang="no" sz="1600">
                <a:solidFill>
                  <a:srgbClr val="434343"/>
                </a:solidFill>
                <a:highlight>
                  <a:schemeClr val="lt1"/>
                </a:highlight>
              </a:rPr>
              <a:t>21</a:t>
            </a:r>
            <a:r>
              <a:rPr lang="no" sz="1600">
                <a:solidFill>
                  <a:srgbClr val="434343"/>
                </a:solidFill>
                <a:highlight>
                  <a:schemeClr val="lt1"/>
                </a:highlight>
              </a:rPr>
              <a:t>, s</a:t>
            </a:r>
            <a:r>
              <a:rPr baseline="-25000" lang="no" sz="1600">
                <a:solidFill>
                  <a:srgbClr val="434343"/>
                </a:solidFill>
                <a:highlight>
                  <a:schemeClr val="lt1"/>
                </a:highlight>
              </a:rPr>
              <a:t>22</a:t>
            </a:r>
            <a:r>
              <a:rPr lang="no" sz="1600">
                <a:solidFill>
                  <a:srgbClr val="434343"/>
                </a:solidFill>
                <a:highlight>
                  <a:schemeClr val="lt1"/>
                </a:highlight>
              </a:rPr>
              <a:t> </a:t>
            </a:r>
            <a:r>
              <a:rPr lang="no" sz="1800">
                <a:solidFill>
                  <a:srgbClr val="434343"/>
                </a:solidFill>
                <a:highlight>
                  <a:schemeClr val="lt1"/>
                </a:highlight>
              </a:rPr>
              <a:t>]</a:t>
            </a:r>
            <a:endParaRPr sz="1800">
              <a:solidFill>
                <a:srgbClr val="434343"/>
              </a:solidFill>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
        <p:nvSpPr>
          <p:cNvPr id="290" name="Shape 290"/>
          <p:cNvSpPr txBox="1"/>
          <p:nvPr/>
        </p:nvSpPr>
        <p:spPr>
          <a:xfrm>
            <a:off x="3577000" y="1267525"/>
            <a:ext cx="2705100" cy="466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t>
            </a:r>
            <a:r>
              <a:rPr lang="no" sz="1600">
                <a:solidFill>
                  <a:srgbClr val="FF0000"/>
                </a:solidFill>
                <a:highlight>
                  <a:schemeClr val="lt1"/>
                </a:highlight>
              </a:rPr>
              <a:t>s</a:t>
            </a:r>
            <a:r>
              <a:rPr baseline="-25000" lang="no" sz="1600">
                <a:solidFill>
                  <a:srgbClr val="FF0000"/>
                </a:solidFill>
                <a:highlight>
                  <a:schemeClr val="lt1"/>
                </a:highlight>
              </a:rPr>
              <a:t>11</a:t>
            </a:r>
            <a:r>
              <a:rPr lang="no" sz="1600">
                <a:solidFill>
                  <a:srgbClr val="434343"/>
                </a:solidFill>
                <a:highlight>
                  <a:schemeClr val="lt1"/>
                </a:highlight>
              </a:rPr>
              <a:t>, </a:t>
            </a:r>
            <a:r>
              <a:rPr lang="no" sz="1600">
                <a:highlight>
                  <a:schemeClr val="lt1"/>
                </a:highlight>
              </a:rPr>
              <a:t>s</a:t>
            </a:r>
            <a:r>
              <a:rPr baseline="-25000" lang="no" sz="1600">
                <a:highlight>
                  <a:schemeClr val="lt1"/>
                </a:highlight>
              </a:rPr>
              <a:t>12</a:t>
            </a:r>
            <a:r>
              <a:rPr lang="no" sz="1600">
                <a:solidFill>
                  <a:srgbClr val="434343"/>
                </a:solidFill>
                <a:highlight>
                  <a:schemeClr val="lt1"/>
                </a:highlight>
              </a:rPr>
              <a:t>, </a:t>
            </a:r>
            <a:r>
              <a:rPr lang="no" sz="1600">
                <a:solidFill>
                  <a:srgbClr val="FF0000"/>
                </a:solidFill>
                <a:highlight>
                  <a:schemeClr val="lt1"/>
                </a:highlight>
              </a:rPr>
              <a:t>s</a:t>
            </a:r>
            <a:r>
              <a:rPr baseline="-25000" lang="no" sz="1600">
                <a:solidFill>
                  <a:srgbClr val="FF0000"/>
                </a:solidFill>
                <a:highlight>
                  <a:schemeClr val="lt1"/>
                </a:highlight>
              </a:rPr>
              <a:t>21</a:t>
            </a:r>
            <a:r>
              <a:rPr lang="no" sz="1600">
                <a:solidFill>
                  <a:srgbClr val="434343"/>
                </a:solidFill>
                <a:highlight>
                  <a:schemeClr val="lt1"/>
                </a:highlight>
              </a:rPr>
              <a:t>, </a:t>
            </a:r>
            <a:r>
              <a:rPr lang="no" sz="1600">
                <a:highlight>
                  <a:schemeClr val="lt1"/>
                </a:highlight>
              </a:rPr>
              <a:t>s</a:t>
            </a:r>
            <a:r>
              <a:rPr baseline="-25000" lang="no" sz="1600">
                <a:highlight>
                  <a:schemeClr val="lt1"/>
                </a:highlight>
              </a:rPr>
              <a:t>22</a:t>
            </a:r>
            <a:r>
              <a:rPr lang="no" sz="1600">
                <a:highlight>
                  <a:schemeClr val="lt1"/>
                </a:highlight>
              </a:rPr>
              <a:t> </a:t>
            </a:r>
            <a:r>
              <a:rPr lang="no" sz="1800">
                <a:solidFill>
                  <a:srgbClr val="434343"/>
                </a:solidFill>
                <a:highlight>
                  <a:schemeClr val="lt1"/>
                </a:highlight>
              </a:rPr>
              <a:t>]</a:t>
            </a:r>
            <a:endParaRPr sz="1800">
              <a:solidFill>
                <a:srgbClr val="434343"/>
              </a:solidFill>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
        <p:nvSpPr>
          <p:cNvPr id="291" name="Shape 291"/>
          <p:cNvSpPr txBox="1"/>
          <p:nvPr/>
        </p:nvSpPr>
        <p:spPr>
          <a:xfrm>
            <a:off x="3577000" y="1267525"/>
            <a:ext cx="2705100" cy="466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t>
            </a:r>
            <a:r>
              <a:rPr lang="no" sz="1600">
                <a:highlight>
                  <a:schemeClr val="lt1"/>
                </a:highlight>
              </a:rPr>
              <a:t>s</a:t>
            </a:r>
            <a:r>
              <a:rPr baseline="-25000" lang="no" sz="1600">
                <a:highlight>
                  <a:schemeClr val="lt1"/>
                </a:highlight>
              </a:rPr>
              <a:t>11</a:t>
            </a:r>
            <a:r>
              <a:rPr lang="no" sz="1600">
                <a:highlight>
                  <a:schemeClr val="lt1"/>
                </a:highlight>
              </a:rPr>
              <a:t>, </a:t>
            </a:r>
            <a:r>
              <a:rPr lang="no" sz="1600">
                <a:solidFill>
                  <a:srgbClr val="FF0000"/>
                </a:solidFill>
                <a:highlight>
                  <a:schemeClr val="lt1"/>
                </a:highlight>
              </a:rPr>
              <a:t>s</a:t>
            </a:r>
            <a:r>
              <a:rPr baseline="-25000" lang="no" sz="1600">
                <a:solidFill>
                  <a:srgbClr val="FF0000"/>
                </a:solidFill>
                <a:highlight>
                  <a:schemeClr val="lt1"/>
                </a:highlight>
              </a:rPr>
              <a:t>12</a:t>
            </a:r>
            <a:r>
              <a:rPr lang="no" sz="1600">
                <a:highlight>
                  <a:schemeClr val="lt1"/>
                </a:highlight>
              </a:rPr>
              <a:t>, s</a:t>
            </a:r>
            <a:r>
              <a:rPr baseline="-25000" lang="no" sz="1600">
                <a:highlight>
                  <a:schemeClr val="lt1"/>
                </a:highlight>
              </a:rPr>
              <a:t>21</a:t>
            </a:r>
            <a:r>
              <a:rPr lang="no" sz="1600">
                <a:highlight>
                  <a:schemeClr val="lt1"/>
                </a:highlight>
              </a:rPr>
              <a:t>, </a:t>
            </a:r>
            <a:r>
              <a:rPr lang="no" sz="1600">
                <a:solidFill>
                  <a:srgbClr val="FF0000"/>
                </a:solidFill>
                <a:highlight>
                  <a:schemeClr val="lt1"/>
                </a:highlight>
              </a:rPr>
              <a:t>s</a:t>
            </a:r>
            <a:r>
              <a:rPr baseline="-25000" lang="no" sz="1600">
                <a:solidFill>
                  <a:srgbClr val="FF0000"/>
                </a:solidFill>
                <a:highlight>
                  <a:schemeClr val="lt1"/>
                </a:highlight>
              </a:rPr>
              <a:t>22</a:t>
            </a:r>
            <a:r>
              <a:rPr lang="no" sz="1600">
                <a:highlight>
                  <a:schemeClr val="lt1"/>
                </a:highlight>
              </a:rPr>
              <a:t> </a:t>
            </a:r>
            <a:r>
              <a:rPr lang="no" sz="1800">
                <a:solidFill>
                  <a:srgbClr val="434343"/>
                </a:solidFill>
                <a:highlight>
                  <a:schemeClr val="lt1"/>
                </a:highlight>
              </a:rPr>
              <a:t>]</a:t>
            </a:r>
            <a:endParaRPr sz="1800">
              <a:solidFill>
                <a:srgbClr val="434343"/>
              </a:solidFill>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
        <p:nvSpPr>
          <p:cNvPr id="292" name="Shape 292"/>
          <p:cNvSpPr txBox="1"/>
          <p:nvPr/>
        </p:nvSpPr>
        <p:spPr>
          <a:xfrm>
            <a:off x="3577000" y="1290025"/>
            <a:ext cx="2481000" cy="421500"/>
          </a:xfrm>
          <a:prstGeom prst="rect">
            <a:avLst/>
          </a:prstGeom>
          <a:solidFill>
            <a:srgbClr val="FFFFFF"/>
          </a:solid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t>
            </a: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 s</a:t>
            </a:r>
            <a:r>
              <a:rPr baseline="-25000" lang="no" sz="1600">
                <a:solidFill>
                  <a:srgbClr val="434343"/>
                </a:solidFill>
                <a:highlight>
                  <a:schemeClr val="lt1"/>
                </a:highlight>
              </a:rPr>
              <a:t>22</a:t>
            </a:r>
            <a:r>
              <a:rPr lang="no" sz="1600">
                <a:solidFill>
                  <a:srgbClr val="434343"/>
                </a:solidFill>
                <a:highlight>
                  <a:schemeClr val="lt1"/>
                </a:highlight>
              </a:rPr>
              <a:t> </a:t>
            </a:r>
            <a:r>
              <a:rPr lang="no" sz="1800">
                <a:solidFill>
                  <a:srgbClr val="434343"/>
                </a:solidFill>
                <a:highlight>
                  <a:schemeClr val="lt1"/>
                </a:highlight>
              </a:rPr>
              <a:t>]=[50,60]</a:t>
            </a:r>
            <a:endParaRPr sz="1800">
              <a:solidFill>
                <a:srgbClr val="434343"/>
              </a:solidFill>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1000"/>
                                        <p:tgtEl>
                                          <p:spTgt spid="284"/>
                                        </p:tgtEl>
                                      </p:cBhvr>
                                    </p:animEffect>
                                    <p:set>
                                      <p:cBhvr>
                                        <p:cTn dur="1" fill="hold">
                                          <p:stCondLst>
                                            <p:cond delay="1000"/>
                                          </p:stCondLst>
                                        </p:cTn>
                                        <p:tgtEl>
                                          <p:spTgt spid="2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75"/>
                                        </p:tgtEl>
                                      </p:cBhvr>
                                    </p:animEffect>
                                    <p:set>
                                      <p:cBhvr>
                                        <p:cTn dur="1" fill="hold">
                                          <p:stCondLst>
                                            <p:cond delay="1000"/>
                                          </p:stCondLst>
                                        </p:cTn>
                                        <p:tgtEl>
                                          <p:spTgt spid="2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CBBA: Definitions</a:t>
            </a:r>
            <a:endParaRPr/>
          </a:p>
        </p:txBody>
      </p:sp>
      <p:sp>
        <p:nvSpPr>
          <p:cNvPr id="298" name="Shape 298"/>
          <p:cNvSpPr txBox="1"/>
          <p:nvPr>
            <p:ph idx="1" type="body"/>
          </p:nvPr>
        </p:nvSpPr>
        <p:spPr>
          <a:xfrm>
            <a:off x="311700" y="1152475"/>
            <a:ext cx="8520600" cy="34164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no">
                <a:solidFill>
                  <a:srgbClr val="434343"/>
                </a:solidFill>
                <a:highlight>
                  <a:srgbClr val="FFFFFF"/>
                </a:highlight>
              </a:rPr>
              <a:t>Define a bid as:   s</a:t>
            </a:r>
            <a:r>
              <a:rPr baseline="-25000" lang="no">
                <a:solidFill>
                  <a:srgbClr val="434343"/>
                </a:solidFill>
                <a:highlight>
                  <a:srgbClr val="FFFFFF"/>
                </a:highlight>
              </a:rPr>
              <a:t>ij</a:t>
            </a:r>
            <a:r>
              <a:rPr lang="no">
                <a:solidFill>
                  <a:srgbClr val="434343"/>
                </a:solidFill>
                <a:highlight>
                  <a:srgbClr val="FFFFFF"/>
                </a:highlight>
              </a:rPr>
              <a:t>=&lt;i,j,c</a:t>
            </a:r>
            <a:r>
              <a:rPr baseline="-25000" lang="no">
                <a:solidFill>
                  <a:srgbClr val="434343"/>
                </a:solidFill>
                <a:highlight>
                  <a:srgbClr val="FFFFFF"/>
                </a:highlight>
              </a:rPr>
              <a:t>ij</a:t>
            </a:r>
            <a:r>
              <a:rPr lang="no">
                <a:solidFill>
                  <a:srgbClr val="434343"/>
                </a:solidFill>
                <a:highlight>
                  <a:srgbClr val="FFFFFF"/>
                </a:highlight>
              </a:rPr>
              <a:t>&gt;</a:t>
            </a:r>
            <a:endParaRPr>
              <a:solidFill>
                <a:srgbClr val="434343"/>
              </a:solidFill>
              <a:highlight>
                <a:srgbClr val="FFFFFF"/>
              </a:highlight>
            </a:endParaRPr>
          </a:p>
          <a:p>
            <a:pPr indent="-342900" lvl="1" marL="914400" rtl="0">
              <a:spcBef>
                <a:spcPts val="0"/>
              </a:spcBef>
              <a:spcAft>
                <a:spcPts val="0"/>
              </a:spcAft>
              <a:buClr>
                <a:srgbClr val="434343"/>
              </a:buClr>
              <a:buSzPts val="1800"/>
              <a:buChar char="○"/>
            </a:pPr>
            <a:r>
              <a:rPr lang="no" sz="1800">
                <a:solidFill>
                  <a:srgbClr val="434343"/>
                </a:solidFill>
                <a:highlight>
                  <a:schemeClr val="lt1"/>
                </a:highlight>
              </a:rPr>
              <a:t>c</a:t>
            </a:r>
            <a:r>
              <a:rPr baseline="-25000" lang="no" sz="1800">
                <a:solidFill>
                  <a:srgbClr val="434343"/>
                </a:solidFill>
                <a:highlight>
                  <a:schemeClr val="lt1"/>
                </a:highlight>
              </a:rPr>
              <a:t>ij</a:t>
            </a:r>
            <a:r>
              <a:rPr lang="no" sz="1800">
                <a:solidFill>
                  <a:srgbClr val="434343"/>
                </a:solidFill>
                <a:highlight>
                  <a:schemeClr val="lt1"/>
                </a:highlight>
              </a:rPr>
              <a:t>=F</a:t>
            </a:r>
            <a:r>
              <a:rPr baseline="-25000" lang="no" sz="1800">
                <a:solidFill>
                  <a:srgbClr val="434343"/>
                </a:solidFill>
                <a:highlight>
                  <a:schemeClr val="lt1"/>
                </a:highlight>
              </a:rPr>
              <a:t>ij</a:t>
            </a:r>
            <a:r>
              <a:rPr lang="no" sz="1800">
                <a:solidFill>
                  <a:srgbClr val="434343"/>
                </a:solidFill>
                <a:highlight>
                  <a:schemeClr val="lt1"/>
                </a:highlight>
              </a:rPr>
              <a:t>(</a:t>
            </a:r>
            <a:r>
              <a:rPr b="1" lang="no" sz="1800">
                <a:solidFill>
                  <a:srgbClr val="434343"/>
                </a:solidFill>
                <a:highlight>
                  <a:schemeClr val="lt1"/>
                </a:highlight>
              </a:rPr>
              <a:t>x</a:t>
            </a:r>
            <a:r>
              <a:rPr lang="no" sz="1800">
                <a:solidFill>
                  <a:srgbClr val="434343"/>
                </a:solidFill>
                <a:highlight>
                  <a:schemeClr val="lt1"/>
                </a:highlight>
              </a:rPr>
              <a:t>,𝞽)</a:t>
            </a:r>
            <a:endParaRPr sz="1800">
              <a:solidFill>
                <a:srgbClr val="434343"/>
              </a:solidFill>
              <a:highlight>
                <a:srgbClr val="FFFFFF"/>
              </a:highlight>
            </a:endParaRPr>
          </a:p>
          <a:p>
            <a:pPr indent="-342900" lvl="0" marL="457200" rtl="0">
              <a:spcBef>
                <a:spcPts val="0"/>
              </a:spcBef>
              <a:spcAft>
                <a:spcPts val="0"/>
              </a:spcAft>
              <a:buClr>
                <a:srgbClr val="434343"/>
              </a:buClr>
              <a:buSzPts val="1800"/>
              <a:buChar char="●"/>
            </a:pPr>
            <a:r>
              <a:rPr lang="no">
                <a:solidFill>
                  <a:srgbClr val="434343"/>
                </a:solidFill>
                <a:highlight>
                  <a:srgbClr val="FFFFFF"/>
                </a:highlight>
              </a:rPr>
              <a:t>Define a bundle as vector of bids for a single agent: </a:t>
            </a:r>
            <a:r>
              <a:rPr b="1" lang="no">
                <a:solidFill>
                  <a:srgbClr val="434343"/>
                </a:solidFill>
                <a:highlight>
                  <a:srgbClr val="FFFFFF"/>
                </a:highlight>
              </a:rPr>
              <a:t>b</a:t>
            </a:r>
            <a:r>
              <a:rPr baseline="-25000" lang="no">
                <a:solidFill>
                  <a:srgbClr val="434343"/>
                </a:solidFill>
                <a:highlight>
                  <a:srgbClr val="FFFFFF"/>
                </a:highlight>
              </a:rPr>
              <a:t>i</a:t>
            </a:r>
            <a:r>
              <a:rPr lang="no">
                <a:solidFill>
                  <a:srgbClr val="434343"/>
                </a:solidFill>
                <a:highlight>
                  <a:srgbClr val="FFFFFF"/>
                </a:highlight>
              </a:rPr>
              <a:t>=[s</a:t>
            </a:r>
            <a:r>
              <a:rPr baseline="-25000" lang="no">
                <a:solidFill>
                  <a:srgbClr val="434343"/>
                </a:solidFill>
                <a:highlight>
                  <a:srgbClr val="FFFFFF"/>
                </a:highlight>
              </a:rPr>
              <a:t>ij1</a:t>
            </a:r>
            <a:r>
              <a:rPr lang="no">
                <a:solidFill>
                  <a:srgbClr val="434343"/>
                </a:solidFill>
                <a:highlight>
                  <a:srgbClr val="FFFFFF"/>
                </a:highlight>
              </a:rPr>
              <a:t>, … , s</a:t>
            </a:r>
            <a:r>
              <a:rPr baseline="-25000" lang="no">
                <a:solidFill>
                  <a:srgbClr val="434343"/>
                </a:solidFill>
                <a:highlight>
                  <a:srgbClr val="FFFFFF"/>
                </a:highlight>
              </a:rPr>
              <a:t>ijN</a:t>
            </a:r>
            <a:r>
              <a:rPr lang="no">
                <a:solidFill>
                  <a:srgbClr val="434343"/>
                </a:solidFill>
                <a:highlight>
                  <a:srgbClr val="FFFFFF"/>
                </a:highlight>
              </a:rPr>
              <a:t>]</a:t>
            </a:r>
            <a:endParaRPr>
              <a:solidFill>
                <a:srgbClr val="434343"/>
              </a:solidFill>
              <a:highlight>
                <a:srgbClr val="FFFFFF"/>
              </a:highlight>
            </a:endParaRPr>
          </a:p>
          <a:p>
            <a:pPr indent="-317500" lvl="1" marL="914400" rtl="0">
              <a:spcBef>
                <a:spcPts val="0"/>
              </a:spcBef>
              <a:spcAft>
                <a:spcPts val="0"/>
              </a:spcAft>
              <a:buClr>
                <a:srgbClr val="434343"/>
              </a:buClr>
              <a:buSzPts val="1400"/>
              <a:buChar char="○"/>
            </a:pPr>
            <a:r>
              <a:rPr lang="no">
                <a:solidFill>
                  <a:srgbClr val="434343"/>
                </a:solidFill>
                <a:highlight>
                  <a:schemeClr val="lt1"/>
                </a:highlight>
              </a:rPr>
              <a:t>c</a:t>
            </a:r>
            <a:r>
              <a:rPr baseline="-25000" lang="no">
                <a:solidFill>
                  <a:srgbClr val="434343"/>
                </a:solidFill>
                <a:highlight>
                  <a:schemeClr val="lt1"/>
                </a:highlight>
              </a:rPr>
              <a:t>ij</a:t>
            </a:r>
            <a:r>
              <a:rPr lang="no">
                <a:solidFill>
                  <a:srgbClr val="434343"/>
                </a:solidFill>
                <a:highlight>
                  <a:schemeClr val="lt1"/>
                </a:highlight>
              </a:rPr>
              <a:t>=F</a:t>
            </a:r>
            <a:r>
              <a:rPr baseline="-25000" lang="no">
                <a:solidFill>
                  <a:srgbClr val="434343"/>
                </a:solidFill>
                <a:highlight>
                  <a:schemeClr val="lt1"/>
                </a:highlight>
              </a:rPr>
              <a:t>ij</a:t>
            </a:r>
            <a:r>
              <a:rPr lang="no">
                <a:solidFill>
                  <a:srgbClr val="434343"/>
                </a:solidFill>
                <a:highlight>
                  <a:schemeClr val="lt1"/>
                </a:highlight>
              </a:rPr>
              <a:t>(b</a:t>
            </a:r>
            <a:r>
              <a:rPr baseline="-25000" lang="no">
                <a:solidFill>
                  <a:srgbClr val="434343"/>
                </a:solidFill>
                <a:highlight>
                  <a:schemeClr val="lt1"/>
                </a:highlight>
              </a:rPr>
              <a:t>i</a:t>
            </a:r>
            <a:r>
              <a:rPr lang="no">
                <a:solidFill>
                  <a:srgbClr val="434343"/>
                </a:solidFill>
                <a:highlight>
                  <a:schemeClr val="lt1"/>
                </a:highlight>
              </a:rPr>
              <a:t>)=F</a:t>
            </a:r>
            <a:r>
              <a:rPr baseline="-25000" lang="no">
                <a:solidFill>
                  <a:srgbClr val="434343"/>
                </a:solidFill>
                <a:highlight>
                  <a:schemeClr val="lt1"/>
                </a:highlight>
              </a:rPr>
              <a:t>ij</a:t>
            </a:r>
            <a:r>
              <a:rPr lang="no">
                <a:solidFill>
                  <a:srgbClr val="434343"/>
                </a:solidFill>
                <a:highlight>
                  <a:schemeClr val="lt1"/>
                </a:highlight>
              </a:rPr>
              <a:t>(</a:t>
            </a:r>
            <a:r>
              <a:rPr b="1" lang="no">
                <a:solidFill>
                  <a:srgbClr val="434343"/>
                </a:solidFill>
                <a:highlight>
                  <a:schemeClr val="lt1"/>
                </a:highlight>
              </a:rPr>
              <a:t>x</a:t>
            </a:r>
            <a:r>
              <a:rPr lang="no">
                <a:solidFill>
                  <a:srgbClr val="434343"/>
                </a:solidFill>
                <a:highlight>
                  <a:schemeClr val="lt1"/>
                </a:highlight>
              </a:rPr>
              <a:t>,𝞽)</a:t>
            </a:r>
            <a:endParaRPr>
              <a:solidFill>
                <a:srgbClr val="434343"/>
              </a:solidFill>
              <a:highlight>
                <a:srgbClr val="FFFFFF"/>
              </a:highlight>
            </a:endParaRPr>
          </a:p>
          <a:p>
            <a:pPr indent="-342900" lvl="0" marL="457200" rtl="0">
              <a:spcBef>
                <a:spcPts val="0"/>
              </a:spcBef>
              <a:spcAft>
                <a:spcPts val="0"/>
              </a:spcAft>
              <a:buClr>
                <a:srgbClr val="434343"/>
              </a:buClr>
              <a:buSzPts val="1800"/>
              <a:buChar char="●"/>
            </a:pPr>
            <a:r>
              <a:rPr lang="no">
                <a:solidFill>
                  <a:srgbClr val="434343"/>
                </a:solidFill>
                <a:highlight>
                  <a:srgbClr val="FFFFFF"/>
                </a:highlight>
              </a:rPr>
              <a:t>Let A be the set of bundles for all the agent globally</a:t>
            </a:r>
            <a:endParaRPr>
              <a:solidFill>
                <a:srgbClr val="434343"/>
              </a:solidFill>
              <a:highlight>
                <a:srgbClr val="FFFFFF"/>
              </a:highlight>
            </a:endParaRPr>
          </a:p>
          <a:p>
            <a:pPr indent="-342900" lvl="0" marL="457200" rtl="0">
              <a:spcBef>
                <a:spcPts val="0"/>
              </a:spcBef>
              <a:spcAft>
                <a:spcPts val="0"/>
              </a:spcAft>
              <a:buClr>
                <a:srgbClr val="434343"/>
              </a:buClr>
              <a:buSzPts val="1800"/>
              <a:buChar char="●"/>
            </a:pPr>
            <a:r>
              <a:rPr lang="no">
                <a:solidFill>
                  <a:srgbClr val="434343"/>
                </a:solidFill>
                <a:highlight>
                  <a:srgbClr val="FFFFFF"/>
                </a:highlight>
              </a:rPr>
              <a:t>Let A</a:t>
            </a:r>
            <a:r>
              <a:rPr baseline="-25000" lang="no">
                <a:solidFill>
                  <a:srgbClr val="434343"/>
                </a:solidFill>
                <a:highlight>
                  <a:srgbClr val="FFFFFF"/>
                </a:highlight>
              </a:rPr>
              <a:t>i</a:t>
            </a:r>
            <a:r>
              <a:rPr lang="no">
                <a:solidFill>
                  <a:srgbClr val="434343"/>
                </a:solidFill>
                <a:highlight>
                  <a:srgbClr val="FFFFFF"/>
                </a:highlight>
              </a:rPr>
              <a:t> be the local set of bundles that an agent can observe with his communication (A=A</a:t>
            </a:r>
            <a:r>
              <a:rPr baseline="-25000" lang="no">
                <a:solidFill>
                  <a:srgbClr val="434343"/>
                </a:solidFill>
                <a:highlight>
                  <a:srgbClr val="FFFFFF"/>
                </a:highlight>
              </a:rPr>
              <a:t>i  </a:t>
            </a:r>
            <a:r>
              <a:rPr lang="no">
                <a:solidFill>
                  <a:srgbClr val="434343"/>
                </a:solidFill>
                <a:highlight>
                  <a:srgbClr val="FFFFFF"/>
                </a:highlight>
              </a:rPr>
              <a:t>∀ i ⇒ full global communication)</a:t>
            </a:r>
            <a:endParaRPr>
              <a:solidFill>
                <a:srgbClr val="434343"/>
              </a:solidFill>
              <a:highlight>
                <a:srgbClr val="FFFFFF"/>
              </a:highlight>
            </a:endParaRPr>
          </a:p>
          <a:p>
            <a:pPr indent="0" lvl="0" marL="0" rtl="0">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464100" y="597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CBBA: step 1, bundle building</a:t>
            </a:r>
            <a:endParaRPr/>
          </a:p>
        </p:txBody>
      </p:sp>
      <p:sp>
        <p:nvSpPr>
          <p:cNvPr id="304" name="Shape 304"/>
          <p:cNvSpPr txBox="1"/>
          <p:nvPr/>
        </p:nvSpPr>
        <p:spPr>
          <a:xfrm>
            <a:off x="5987950" y="123750"/>
            <a:ext cx="3061800" cy="489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no"/>
              <a:t>Example: (Consider agent 1)</a:t>
            </a:r>
            <a:endParaRPr/>
          </a:p>
          <a:p>
            <a:pPr indent="0" lvl="0" marL="0" rtl="0">
              <a:spcBef>
                <a:spcPts val="0"/>
              </a:spcBef>
              <a:spcAft>
                <a:spcPts val="0"/>
              </a:spcAft>
              <a:buNone/>
            </a:pPr>
            <a:r>
              <a:rPr lang="no"/>
              <a:t>	</a:t>
            </a:r>
            <a:endParaRPr/>
          </a:p>
          <a:p>
            <a:pPr indent="0" lvl="0" marL="0" rtl="0">
              <a:spcBef>
                <a:spcPts val="0"/>
              </a:spcBef>
              <a:spcAft>
                <a:spcPts val="0"/>
              </a:spcAft>
              <a:buNone/>
            </a:pPr>
            <a:r>
              <a:rPr lang="no"/>
              <a:t> </a:t>
            </a: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=[c</a:t>
            </a:r>
            <a:r>
              <a:rPr baseline="-25000" lang="no" sz="1800">
                <a:solidFill>
                  <a:srgbClr val="434343"/>
                </a:solidFill>
                <a:highlight>
                  <a:schemeClr val="lt1"/>
                </a:highlight>
              </a:rPr>
              <a:t>11</a:t>
            </a:r>
            <a:r>
              <a:rPr lang="no" sz="1800">
                <a:solidFill>
                  <a:srgbClr val="434343"/>
                </a:solidFill>
                <a:highlight>
                  <a:schemeClr val="lt1"/>
                </a:highlight>
              </a:rPr>
              <a:t>=5, c</a:t>
            </a:r>
            <a:r>
              <a:rPr baseline="-25000" lang="no" sz="1800">
                <a:solidFill>
                  <a:srgbClr val="434343"/>
                </a:solidFill>
                <a:highlight>
                  <a:schemeClr val="lt1"/>
                </a:highlight>
              </a:rPr>
              <a:t>22</a:t>
            </a:r>
            <a:r>
              <a:rPr lang="no" sz="1800">
                <a:solidFill>
                  <a:srgbClr val="434343"/>
                </a:solidFill>
                <a:highlight>
                  <a:schemeClr val="lt1"/>
                </a:highlight>
              </a:rPr>
              <a:t>=10, c</a:t>
            </a:r>
            <a:r>
              <a:rPr baseline="-25000" lang="no" sz="1800">
                <a:solidFill>
                  <a:srgbClr val="434343"/>
                </a:solidFill>
                <a:highlight>
                  <a:schemeClr val="lt1"/>
                </a:highlight>
              </a:rPr>
              <a:t>33</a:t>
            </a:r>
            <a:r>
              <a:rPr lang="no" sz="1800">
                <a:solidFill>
                  <a:srgbClr val="434343"/>
                </a:solidFill>
                <a:highlight>
                  <a:schemeClr val="lt1"/>
                </a:highlight>
              </a:rPr>
              <a:t>=10]</a:t>
            </a:r>
            <a:endParaRPr/>
          </a:p>
          <a:p>
            <a:pPr indent="0" lvl="0" marL="0" rtl="0">
              <a:spcBef>
                <a:spcPts val="0"/>
              </a:spcBef>
              <a:spcAft>
                <a:spcPts val="0"/>
              </a:spcAft>
              <a:buNone/>
            </a:pPr>
            <a:r>
              <a:rPr lang="no"/>
              <a:t>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pic>
        <p:nvPicPr>
          <p:cNvPr id="305" name="Shape 305"/>
          <p:cNvPicPr preferRelativeResize="0"/>
          <p:nvPr/>
        </p:nvPicPr>
        <p:blipFill>
          <a:blip r:embed="rId3">
            <a:alphaModFix/>
          </a:blip>
          <a:stretch>
            <a:fillRect/>
          </a:stretch>
        </p:blipFill>
        <p:spPr>
          <a:xfrm>
            <a:off x="7216786" y="1900743"/>
            <a:ext cx="673063" cy="882960"/>
          </a:xfrm>
          <a:prstGeom prst="rect">
            <a:avLst/>
          </a:prstGeom>
          <a:noFill/>
          <a:ln>
            <a:noFill/>
          </a:ln>
        </p:spPr>
      </p:pic>
      <p:pic>
        <p:nvPicPr>
          <p:cNvPr id="306" name="Shape 306"/>
          <p:cNvPicPr preferRelativeResize="0"/>
          <p:nvPr/>
        </p:nvPicPr>
        <p:blipFill>
          <a:blip r:embed="rId4">
            <a:alphaModFix/>
          </a:blip>
          <a:stretch>
            <a:fillRect/>
          </a:stretch>
        </p:blipFill>
        <p:spPr>
          <a:xfrm>
            <a:off x="7382942" y="996351"/>
            <a:ext cx="389950" cy="444830"/>
          </a:xfrm>
          <a:prstGeom prst="rect">
            <a:avLst/>
          </a:prstGeom>
          <a:noFill/>
          <a:ln>
            <a:noFill/>
          </a:ln>
        </p:spPr>
      </p:pic>
      <p:sp>
        <p:nvSpPr>
          <p:cNvPr id="307" name="Shape 307"/>
          <p:cNvSpPr txBox="1"/>
          <p:nvPr/>
        </p:nvSpPr>
        <p:spPr>
          <a:xfrm>
            <a:off x="7445344" y="1086476"/>
            <a:ext cx="1404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pic>
        <p:nvPicPr>
          <p:cNvPr id="308" name="Shape 308"/>
          <p:cNvPicPr preferRelativeResize="0"/>
          <p:nvPr/>
        </p:nvPicPr>
        <p:blipFill>
          <a:blip r:embed="rId4">
            <a:alphaModFix/>
          </a:blip>
          <a:stretch>
            <a:fillRect/>
          </a:stretch>
        </p:blipFill>
        <p:spPr>
          <a:xfrm>
            <a:off x="8441926" y="986476"/>
            <a:ext cx="389950" cy="444830"/>
          </a:xfrm>
          <a:prstGeom prst="rect">
            <a:avLst/>
          </a:prstGeom>
          <a:noFill/>
          <a:ln>
            <a:noFill/>
          </a:ln>
        </p:spPr>
      </p:pic>
      <p:sp>
        <p:nvSpPr>
          <p:cNvPr id="309" name="Shape 309"/>
          <p:cNvSpPr txBox="1"/>
          <p:nvPr/>
        </p:nvSpPr>
        <p:spPr>
          <a:xfrm>
            <a:off x="8491215" y="996338"/>
            <a:ext cx="1404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3</a:t>
            </a:r>
            <a:endParaRPr/>
          </a:p>
        </p:txBody>
      </p:sp>
      <p:pic>
        <p:nvPicPr>
          <p:cNvPr id="310" name="Shape 310"/>
          <p:cNvPicPr preferRelativeResize="0"/>
          <p:nvPr/>
        </p:nvPicPr>
        <p:blipFill>
          <a:blip r:embed="rId4">
            <a:alphaModFix/>
          </a:blip>
          <a:stretch>
            <a:fillRect/>
          </a:stretch>
        </p:blipFill>
        <p:spPr>
          <a:xfrm>
            <a:off x="6199200" y="986476"/>
            <a:ext cx="389950" cy="444830"/>
          </a:xfrm>
          <a:prstGeom prst="rect">
            <a:avLst/>
          </a:prstGeom>
          <a:noFill/>
          <a:ln>
            <a:noFill/>
          </a:ln>
        </p:spPr>
      </p:pic>
      <p:sp>
        <p:nvSpPr>
          <p:cNvPr id="311" name="Shape 311"/>
          <p:cNvSpPr txBox="1"/>
          <p:nvPr/>
        </p:nvSpPr>
        <p:spPr>
          <a:xfrm>
            <a:off x="6250983" y="1047912"/>
            <a:ext cx="2499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sz="700"/>
          </a:p>
        </p:txBody>
      </p:sp>
      <p:sp>
        <p:nvSpPr>
          <p:cNvPr id="312" name="Shape 312"/>
          <p:cNvSpPr/>
          <p:nvPr/>
        </p:nvSpPr>
        <p:spPr>
          <a:xfrm rot="-8447612">
            <a:off x="6499954" y="1658094"/>
            <a:ext cx="947768" cy="167141"/>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p:nvPr/>
        </p:nvSpPr>
        <p:spPr>
          <a:xfrm rot="-5400000">
            <a:off x="7341192" y="1589678"/>
            <a:ext cx="424200" cy="152700"/>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Shape 314"/>
          <p:cNvSpPr/>
          <p:nvPr/>
        </p:nvSpPr>
        <p:spPr>
          <a:xfrm rot="-2791581">
            <a:off x="7649724" y="1659351"/>
            <a:ext cx="963633" cy="164454"/>
          </a:xfrm>
          <a:prstGeom prst="rightArrow">
            <a:avLst>
              <a:gd fmla="val 50000" name="adj1"/>
              <a:gd fmla="val 50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txBox="1"/>
          <p:nvPr/>
        </p:nvSpPr>
        <p:spPr>
          <a:xfrm>
            <a:off x="6141197" y="1523845"/>
            <a:ext cx="823200" cy="510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200">
                <a:solidFill>
                  <a:srgbClr val="434343"/>
                </a:solidFill>
                <a:highlight>
                  <a:schemeClr val="lt1"/>
                </a:highlight>
              </a:rPr>
              <a:t>c</a:t>
            </a:r>
            <a:r>
              <a:rPr baseline="-25000" lang="no" sz="1200">
                <a:solidFill>
                  <a:srgbClr val="434343"/>
                </a:solidFill>
                <a:highlight>
                  <a:schemeClr val="lt1"/>
                </a:highlight>
              </a:rPr>
              <a:t>11</a:t>
            </a:r>
            <a:r>
              <a:rPr lang="no" sz="1200">
                <a:solidFill>
                  <a:srgbClr val="434343"/>
                </a:solidFill>
                <a:highlight>
                  <a:schemeClr val="lt1"/>
                </a:highlight>
              </a:rPr>
              <a:t>=2</a:t>
            </a:r>
            <a:endParaRPr sz="1200"/>
          </a:p>
        </p:txBody>
      </p:sp>
      <p:sp>
        <p:nvSpPr>
          <p:cNvPr id="316" name="Shape 316"/>
          <p:cNvSpPr txBox="1"/>
          <p:nvPr/>
        </p:nvSpPr>
        <p:spPr>
          <a:xfrm>
            <a:off x="8095047" y="1682945"/>
            <a:ext cx="823200" cy="510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200">
                <a:solidFill>
                  <a:srgbClr val="434343"/>
                </a:solidFill>
                <a:highlight>
                  <a:schemeClr val="lt1"/>
                </a:highlight>
              </a:rPr>
              <a:t>c</a:t>
            </a:r>
            <a:r>
              <a:rPr baseline="-25000" lang="no" sz="1200">
                <a:solidFill>
                  <a:srgbClr val="434343"/>
                </a:solidFill>
                <a:highlight>
                  <a:schemeClr val="lt1"/>
                </a:highlight>
              </a:rPr>
              <a:t>13</a:t>
            </a:r>
            <a:r>
              <a:rPr lang="no" sz="1200">
                <a:solidFill>
                  <a:srgbClr val="434343"/>
                </a:solidFill>
                <a:highlight>
                  <a:schemeClr val="lt1"/>
                </a:highlight>
              </a:rPr>
              <a:t>=9</a:t>
            </a:r>
            <a:endParaRPr sz="1200"/>
          </a:p>
        </p:txBody>
      </p:sp>
      <p:sp>
        <p:nvSpPr>
          <p:cNvPr id="317" name="Shape 317"/>
          <p:cNvSpPr txBox="1"/>
          <p:nvPr/>
        </p:nvSpPr>
        <p:spPr>
          <a:xfrm>
            <a:off x="7569260" y="1410570"/>
            <a:ext cx="823200" cy="510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no" sz="1200">
                <a:solidFill>
                  <a:srgbClr val="434343"/>
                </a:solidFill>
                <a:highlight>
                  <a:schemeClr val="lt1"/>
                </a:highlight>
              </a:rPr>
              <a:t>c</a:t>
            </a:r>
            <a:r>
              <a:rPr baseline="-25000" lang="no" sz="1200">
                <a:solidFill>
                  <a:srgbClr val="434343"/>
                </a:solidFill>
                <a:highlight>
                  <a:schemeClr val="lt1"/>
                </a:highlight>
              </a:rPr>
              <a:t>12</a:t>
            </a:r>
            <a:r>
              <a:rPr lang="no" sz="1200">
                <a:solidFill>
                  <a:srgbClr val="434343"/>
                </a:solidFill>
                <a:highlight>
                  <a:schemeClr val="lt1"/>
                </a:highlight>
              </a:rPr>
              <a:t>=11</a:t>
            </a:r>
            <a:endParaRPr sz="1200"/>
          </a:p>
        </p:txBody>
      </p:sp>
      <p:sp>
        <p:nvSpPr>
          <p:cNvPr id="318" name="Shape 318"/>
          <p:cNvSpPr txBox="1"/>
          <p:nvPr>
            <p:ph idx="1" type="body"/>
          </p:nvPr>
        </p:nvSpPr>
        <p:spPr>
          <a:xfrm>
            <a:off x="464100" y="1170125"/>
            <a:ext cx="5877900" cy="3416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no"/>
              <a:t>For</a:t>
            </a:r>
            <a:r>
              <a:rPr lang="no"/>
              <a:t> every agent i:</a:t>
            </a:r>
            <a:endParaRPr/>
          </a:p>
          <a:p>
            <a:pPr indent="0" lvl="0" marL="0" rtl="0">
              <a:lnSpc>
                <a:spcPct val="115000"/>
              </a:lnSpc>
              <a:spcBef>
                <a:spcPts val="0"/>
              </a:spcBef>
              <a:spcAft>
                <a:spcPts val="0"/>
              </a:spcAft>
              <a:buNone/>
            </a:pPr>
            <a:r>
              <a:rPr lang="no"/>
              <a:t>	Remove all i’s assignments from </a:t>
            </a:r>
            <a:r>
              <a:rPr b="1" lang="no">
                <a:solidFill>
                  <a:srgbClr val="434343"/>
                </a:solidFill>
                <a:highlight>
                  <a:schemeClr val="lt1"/>
                </a:highlight>
              </a:rPr>
              <a:t>b</a:t>
            </a:r>
            <a:r>
              <a:rPr baseline="-25000" lang="no">
                <a:solidFill>
                  <a:srgbClr val="434343"/>
                </a:solidFill>
                <a:highlight>
                  <a:schemeClr val="lt1"/>
                </a:highlight>
              </a:rPr>
              <a:t>i</a:t>
            </a:r>
            <a:r>
              <a:rPr lang="no"/>
              <a:t> and </a:t>
            </a:r>
            <a:r>
              <a:rPr lang="no">
                <a:solidFill>
                  <a:srgbClr val="434343"/>
                </a:solidFill>
                <a:highlight>
                  <a:schemeClr val="lt1"/>
                </a:highlight>
              </a:rPr>
              <a:t>A</a:t>
            </a:r>
            <a:r>
              <a:rPr baseline="-25000" lang="no">
                <a:solidFill>
                  <a:srgbClr val="434343"/>
                </a:solidFill>
                <a:highlight>
                  <a:schemeClr val="lt1"/>
                </a:highlight>
              </a:rPr>
              <a:t>i </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a:t>
            </a:r>
            <a:r>
              <a:rPr b="1" lang="no">
                <a:solidFill>
                  <a:srgbClr val="434343"/>
                </a:solidFill>
                <a:highlight>
                  <a:schemeClr val="lt1"/>
                </a:highlight>
              </a:rPr>
              <a:t>While</a:t>
            </a:r>
            <a:r>
              <a:rPr lang="no">
                <a:solidFill>
                  <a:srgbClr val="434343"/>
                </a:solidFill>
                <a:highlight>
                  <a:schemeClr val="lt1"/>
                </a:highlight>
              </a:rPr>
              <a:t> bundle less than L</a:t>
            </a:r>
            <a:r>
              <a:rPr baseline="-25000" lang="no">
                <a:solidFill>
                  <a:srgbClr val="434343"/>
                </a:solidFill>
                <a:highlight>
                  <a:schemeClr val="lt1"/>
                </a:highlight>
              </a:rPr>
              <a:t>t</a:t>
            </a:r>
            <a:r>
              <a:rPr lang="no">
                <a:solidFill>
                  <a:srgbClr val="434343"/>
                </a:solidFill>
                <a:highlight>
                  <a:schemeClr val="lt1"/>
                </a:highlight>
              </a:rPr>
              <a:t>:</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a:t>
            </a:r>
            <a:r>
              <a:rPr b="1" lang="no">
                <a:solidFill>
                  <a:srgbClr val="434343"/>
                </a:solidFill>
                <a:highlight>
                  <a:schemeClr val="lt1"/>
                </a:highlight>
              </a:rPr>
              <a:t>If:</a:t>
            </a:r>
            <a:r>
              <a:rPr lang="no">
                <a:solidFill>
                  <a:srgbClr val="434343"/>
                </a:solidFill>
                <a:highlight>
                  <a:schemeClr val="lt1"/>
                </a:highlight>
              </a:rPr>
              <a:t> no winning bids:</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break (can't win any current targets)</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a:t>
            </a:r>
            <a:r>
              <a:rPr b="1" lang="no">
                <a:solidFill>
                  <a:srgbClr val="434343"/>
                </a:solidFill>
                <a:highlight>
                  <a:schemeClr val="lt1"/>
                </a:highlight>
              </a:rPr>
              <a:t>Else</a:t>
            </a:r>
            <a:r>
              <a:rPr lang="no">
                <a:solidFill>
                  <a:srgbClr val="434343"/>
                </a:solidFill>
                <a:highlight>
                  <a:schemeClr val="lt1"/>
                </a:highlight>
              </a:rPr>
              <a:t>:</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J*=Target with highest winning bid for i</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Append bid for J* to </a:t>
            </a:r>
            <a:r>
              <a:rPr b="1" lang="no">
                <a:solidFill>
                  <a:srgbClr val="434343"/>
                </a:solidFill>
                <a:highlight>
                  <a:schemeClr val="lt1"/>
                </a:highlight>
              </a:rPr>
              <a:t>b</a:t>
            </a:r>
            <a:r>
              <a:rPr baseline="-25000" lang="no">
                <a:solidFill>
                  <a:srgbClr val="434343"/>
                </a:solidFill>
                <a:highlight>
                  <a:schemeClr val="lt1"/>
                </a:highlight>
              </a:rPr>
              <a:t>i</a:t>
            </a:r>
            <a:r>
              <a:rPr lang="no"/>
              <a:t> and </a:t>
            </a:r>
            <a:r>
              <a:rPr lang="no">
                <a:solidFill>
                  <a:srgbClr val="434343"/>
                </a:solidFill>
                <a:highlight>
                  <a:schemeClr val="lt1"/>
                </a:highlight>
              </a:rPr>
              <a:t>A</a:t>
            </a:r>
            <a:r>
              <a:rPr baseline="-25000" lang="no">
                <a:solidFill>
                  <a:srgbClr val="434343"/>
                </a:solidFill>
                <a:highlight>
                  <a:schemeClr val="lt1"/>
                </a:highlight>
              </a:rPr>
              <a:t>i</a:t>
            </a:r>
            <a:endParaRPr baseline="-25000">
              <a:solidFill>
                <a:srgbClr val="434343"/>
              </a:solidFill>
              <a:highlight>
                <a:schemeClr val="lt1"/>
              </a:highlight>
            </a:endParaRPr>
          </a:p>
          <a:p>
            <a:pPr indent="457200" lvl="0" marL="457200" rtl="0">
              <a:lnSpc>
                <a:spcPct val="115000"/>
              </a:lnSpc>
              <a:spcBef>
                <a:spcPts val="0"/>
              </a:spcBef>
              <a:spcAft>
                <a:spcPts val="0"/>
              </a:spcAft>
              <a:buNone/>
            </a:pPr>
            <a:r>
              <a:rPr b="1" lang="no">
                <a:solidFill>
                  <a:srgbClr val="434343"/>
                </a:solidFill>
                <a:highlight>
                  <a:schemeClr val="lt1"/>
                </a:highlight>
              </a:rPr>
              <a:t>End </a:t>
            </a:r>
            <a:r>
              <a:rPr lang="no">
                <a:solidFill>
                  <a:srgbClr val="434343"/>
                </a:solidFill>
                <a:highlight>
                  <a:schemeClr val="lt1"/>
                </a:highlight>
              </a:rPr>
              <a:t>If</a:t>
            </a:r>
            <a:endParaRPr>
              <a:solidFill>
                <a:srgbClr val="434343"/>
              </a:solidFill>
              <a:highlight>
                <a:schemeClr val="lt1"/>
              </a:highlight>
            </a:endParaRPr>
          </a:p>
          <a:p>
            <a:pPr indent="0" lvl="0" marL="457200" rtl="0">
              <a:lnSpc>
                <a:spcPct val="115000"/>
              </a:lnSpc>
              <a:spcBef>
                <a:spcPts val="0"/>
              </a:spcBef>
              <a:spcAft>
                <a:spcPts val="0"/>
              </a:spcAft>
              <a:buNone/>
            </a:pPr>
            <a:r>
              <a:rPr b="1" lang="no">
                <a:solidFill>
                  <a:srgbClr val="434343"/>
                </a:solidFill>
                <a:highlight>
                  <a:schemeClr val="lt1"/>
                </a:highlight>
              </a:rPr>
              <a:t>End</a:t>
            </a:r>
            <a:r>
              <a:rPr lang="no">
                <a:solidFill>
                  <a:srgbClr val="434343"/>
                </a:solidFill>
                <a:highlight>
                  <a:schemeClr val="lt1"/>
                </a:highlight>
              </a:rPr>
              <a:t> While</a:t>
            </a:r>
            <a:endParaRPr>
              <a:solidFill>
                <a:srgbClr val="434343"/>
              </a:solidFill>
              <a:highlight>
                <a:schemeClr val="lt1"/>
              </a:highlight>
            </a:endParaRPr>
          </a:p>
          <a:p>
            <a:pPr indent="0" lvl="0" marL="0" rtl="0">
              <a:lnSpc>
                <a:spcPct val="115000"/>
              </a:lnSpc>
              <a:spcBef>
                <a:spcPts val="0"/>
              </a:spcBef>
              <a:spcAft>
                <a:spcPts val="0"/>
              </a:spcAft>
              <a:buNone/>
            </a:pPr>
            <a:r>
              <a:rPr b="1" lang="no">
                <a:solidFill>
                  <a:srgbClr val="434343"/>
                </a:solidFill>
                <a:highlight>
                  <a:schemeClr val="lt1"/>
                </a:highlight>
              </a:rPr>
              <a:t>End</a:t>
            </a:r>
            <a:r>
              <a:rPr lang="no">
                <a:solidFill>
                  <a:srgbClr val="434343"/>
                </a:solidFill>
                <a:highlight>
                  <a:schemeClr val="lt1"/>
                </a:highlight>
              </a:rPr>
              <a:t> For</a:t>
            </a:r>
            <a:endParaRPr>
              <a:solidFill>
                <a:srgbClr val="434343"/>
              </a:solidFill>
              <a:highlight>
                <a:schemeClr val="lt1"/>
              </a:highlight>
            </a:endParaRPr>
          </a:p>
        </p:txBody>
      </p:sp>
      <p:sp>
        <p:nvSpPr>
          <p:cNvPr id="319" name="Shape 319"/>
          <p:cNvSpPr txBox="1"/>
          <p:nvPr/>
        </p:nvSpPr>
        <p:spPr>
          <a:xfrm>
            <a:off x="6450875" y="439500"/>
            <a:ext cx="1389000" cy="78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3000"/>
              <a:t>❌</a:t>
            </a:r>
            <a:r>
              <a:rPr lang="no" sz="3000">
                <a:solidFill>
                  <a:schemeClr val="dk1"/>
                </a:solidFill>
              </a:rPr>
              <a:t>❌</a:t>
            </a:r>
            <a:endParaRPr sz="3000"/>
          </a:p>
        </p:txBody>
      </p:sp>
      <p:sp>
        <p:nvSpPr>
          <p:cNvPr id="320" name="Shape 320"/>
          <p:cNvSpPr txBox="1"/>
          <p:nvPr/>
        </p:nvSpPr>
        <p:spPr>
          <a:xfrm>
            <a:off x="6589150" y="2783700"/>
            <a:ext cx="2097300" cy="424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no" sz="1800">
                <a:solidFill>
                  <a:srgbClr val="434343"/>
                </a:solidFill>
                <a:highlight>
                  <a:schemeClr val="lt1"/>
                </a:highlight>
              </a:rPr>
              <a:t>L</a:t>
            </a:r>
            <a:r>
              <a:rPr baseline="-25000" lang="no" sz="1800">
                <a:solidFill>
                  <a:srgbClr val="434343"/>
                </a:solidFill>
                <a:highlight>
                  <a:schemeClr val="lt1"/>
                </a:highlight>
              </a:rPr>
              <a:t>t</a:t>
            </a:r>
            <a:r>
              <a:rPr lang="no" sz="1800">
                <a:solidFill>
                  <a:srgbClr val="434343"/>
                </a:solidFill>
                <a:highlight>
                  <a:schemeClr val="lt1"/>
                </a:highlight>
              </a:rPr>
              <a:t>=3		</a:t>
            </a:r>
            <a:r>
              <a:rPr b="1" lang="no" sz="1800">
                <a:solidFill>
                  <a:srgbClr val="434343"/>
                </a:solidFill>
                <a:highlight>
                  <a:schemeClr val="lt1"/>
                </a:highlight>
              </a:rPr>
              <a:t>b</a:t>
            </a:r>
            <a:r>
              <a:rPr baseline="-25000" lang="no" sz="1800">
                <a:solidFill>
                  <a:srgbClr val="434343"/>
                </a:solidFill>
                <a:highlight>
                  <a:schemeClr val="lt1"/>
                </a:highlight>
              </a:rPr>
              <a:t>i</a:t>
            </a:r>
            <a:r>
              <a:rPr lang="no" sz="1800">
                <a:solidFill>
                  <a:schemeClr val="dk2"/>
                </a:solidFill>
              </a:rPr>
              <a:t>=[ ]</a:t>
            </a:r>
            <a:endParaRPr/>
          </a:p>
        </p:txBody>
      </p:sp>
      <p:sp>
        <p:nvSpPr>
          <p:cNvPr id="321" name="Shape 321"/>
          <p:cNvSpPr txBox="1"/>
          <p:nvPr/>
        </p:nvSpPr>
        <p:spPr>
          <a:xfrm>
            <a:off x="6093500" y="3243275"/>
            <a:ext cx="2538300" cy="510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no" sz="1800"/>
              <a:t>1:	J*=2, </a:t>
            </a:r>
            <a:r>
              <a:rPr b="1" lang="no" sz="1800">
                <a:solidFill>
                  <a:srgbClr val="434343"/>
                </a:solidFill>
                <a:highlight>
                  <a:schemeClr val="lt1"/>
                </a:highlight>
              </a:rPr>
              <a:t>b</a:t>
            </a:r>
            <a:r>
              <a:rPr baseline="-25000" lang="no" sz="1800">
                <a:solidFill>
                  <a:srgbClr val="434343"/>
                </a:solidFill>
                <a:highlight>
                  <a:schemeClr val="lt1"/>
                </a:highlight>
              </a:rPr>
              <a:t>i</a:t>
            </a:r>
            <a:r>
              <a:rPr lang="no" sz="1800">
                <a:solidFill>
                  <a:schemeClr val="dk2"/>
                </a:solidFill>
              </a:rPr>
              <a:t>=[ </a:t>
            </a:r>
            <a:r>
              <a:rPr lang="no" sz="1800">
                <a:solidFill>
                  <a:srgbClr val="434343"/>
                </a:solidFill>
                <a:highlight>
                  <a:schemeClr val="lt1"/>
                </a:highlight>
              </a:rPr>
              <a:t>c</a:t>
            </a:r>
            <a:r>
              <a:rPr baseline="-25000" lang="no" sz="1800">
                <a:solidFill>
                  <a:srgbClr val="434343"/>
                </a:solidFill>
                <a:highlight>
                  <a:schemeClr val="lt1"/>
                </a:highlight>
              </a:rPr>
              <a:t>12</a:t>
            </a:r>
            <a:r>
              <a:rPr lang="no" sz="1800">
                <a:solidFill>
                  <a:srgbClr val="434343"/>
                </a:solidFill>
                <a:highlight>
                  <a:schemeClr val="lt1"/>
                </a:highlight>
              </a:rPr>
              <a:t>=11</a:t>
            </a:r>
            <a:r>
              <a:rPr lang="no" sz="1800">
                <a:solidFill>
                  <a:schemeClr val="dk2"/>
                </a:solidFill>
              </a:rPr>
              <a:t>]</a:t>
            </a:r>
            <a:r>
              <a:rPr lang="no" sz="1800"/>
              <a:t>  </a:t>
            </a:r>
            <a:endParaRPr sz="1800"/>
          </a:p>
        </p:txBody>
      </p:sp>
      <p:sp>
        <p:nvSpPr>
          <p:cNvPr id="322" name="Shape 322"/>
          <p:cNvSpPr txBox="1"/>
          <p:nvPr/>
        </p:nvSpPr>
        <p:spPr>
          <a:xfrm>
            <a:off x="6607650" y="3615800"/>
            <a:ext cx="2178600" cy="424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=[c</a:t>
            </a:r>
            <a:r>
              <a:rPr baseline="-25000" lang="no" sz="1800">
                <a:solidFill>
                  <a:srgbClr val="434343"/>
                </a:solidFill>
                <a:highlight>
                  <a:schemeClr val="lt1"/>
                </a:highlight>
              </a:rPr>
              <a:t>12</a:t>
            </a:r>
            <a:r>
              <a:rPr lang="no" sz="1800">
                <a:solidFill>
                  <a:srgbClr val="434343"/>
                </a:solidFill>
                <a:highlight>
                  <a:schemeClr val="lt1"/>
                </a:highlight>
              </a:rPr>
              <a:t>=11, c</a:t>
            </a:r>
            <a:r>
              <a:rPr baseline="-25000" lang="no" sz="1800">
                <a:solidFill>
                  <a:srgbClr val="434343"/>
                </a:solidFill>
                <a:highlight>
                  <a:schemeClr val="lt1"/>
                </a:highlight>
              </a:rPr>
              <a:t>33</a:t>
            </a:r>
            <a:r>
              <a:rPr lang="no" sz="1800">
                <a:solidFill>
                  <a:srgbClr val="434343"/>
                </a:solidFill>
                <a:highlight>
                  <a:schemeClr val="lt1"/>
                </a:highlight>
              </a:rPr>
              <a:t>=10]</a:t>
            </a:r>
            <a:endParaRPr>
              <a:solidFill>
                <a:schemeClr val="dk1"/>
              </a:solidFill>
            </a:endParaRPr>
          </a:p>
          <a:p>
            <a:pPr indent="0" lvl="0" marL="0" rtl="0">
              <a:spcBef>
                <a:spcPts val="0"/>
              </a:spcBef>
              <a:spcAft>
                <a:spcPts val="0"/>
              </a:spcAft>
              <a:buNone/>
            </a:pPr>
            <a:r>
              <a:t/>
            </a:r>
            <a:endParaRPr/>
          </a:p>
        </p:txBody>
      </p:sp>
      <p:sp>
        <p:nvSpPr>
          <p:cNvPr id="323" name="Shape 323"/>
          <p:cNvSpPr txBox="1"/>
          <p:nvPr/>
        </p:nvSpPr>
        <p:spPr>
          <a:xfrm>
            <a:off x="6111550" y="3956850"/>
            <a:ext cx="3369300" cy="51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800"/>
              <a:t>2:   J*=1, </a:t>
            </a:r>
            <a:r>
              <a:rPr b="1" lang="no" sz="1800">
                <a:solidFill>
                  <a:srgbClr val="434343"/>
                </a:solidFill>
                <a:highlight>
                  <a:schemeClr val="lt1"/>
                </a:highlight>
              </a:rPr>
              <a:t>b</a:t>
            </a:r>
            <a:r>
              <a:rPr baseline="-25000" lang="no" sz="1800">
                <a:solidFill>
                  <a:srgbClr val="434343"/>
                </a:solidFill>
                <a:highlight>
                  <a:schemeClr val="lt1"/>
                </a:highlight>
              </a:rPr>
              <a:t>i</a:t>
            </a:r>
            <a:r>
              <a:rPr lang="no" sz="1800">
                <a:solidFill>
                  <a:schemeClr val="dk2"/>
                </a:solidFill>
              </a:rPr>
              <a:t>=[ </a:t>
            </a:r>
            <a:r>
              <a:rPr lang="no" sz="1800">
                <a:solidFill>
                  <a:srgbClr val="434343"/>
                </a:solidFill>
                <a:highlight>
                  <a:schemeClr val="lt1"/>
                </a:highlight>
              </a:rPr>
              <a:t>c</a:t>
            </a:r>
            <a:r>
              <a:rPr baseline="-25000" lang="no" sz="1800">
                <a:solidFill>
                  <a:srgbClr val="434343"/>
                </a:solidFill>
                <a:highlight>
                  <a:schemeClr val="lt1"/>
                </a:highlight>
              </a:rPr>
              <a:t>11</a:t>
            </a:r>
            <a:r>
              <a:rPr lang="no" sz="1800">
                <a:solidFill>
                  <a:srgbClr val="434343"/>
                </a:solidFill>
                <a:highlight>
                  <a:schemeClr val="lt1"/>
                </a:highlight>
              </a:rPr>
              <a:t>=2, c</a:t>
            </a:r>
            <a:r>
              <a:rPr baseline="-25000" lang="no" sz="1800">
                <a:solidFill>
                  <a:srgbClr val="434343"/>
                </a:solidFill>
                <a:highlight>
                  <a:schemeClr val="lt1"/>
                </a:highlight>
              </a:rPr>
              <a:t>12</a:t>
            </a:r>
            <a:r>
              <a:rPr lang="no" sz="1800">
                <a:solidFill>
                  <a:srgbClr val="434343"/>
                </a:solidFill>
                <a:highlight>
                  <a:schemeClr val="lt1"/>
                </a:highlight>
              </a:rPr>
              <a:t>=11</a:t>
            </a:r>
            <a:r>
              <a:rPr lang="no" sz="1800">
                <a:solidFill>
                  <a:schemeClr val="dk2"/>
                </a:solidFill>
              </a:rPr>
              <a:t>]</a:t>
            </a:r>
            <a:r>
              <a:rPr lang="no" sz="1800"/>
              <a:t>  </a:t>
            </a:r>
            <a:endParaRPr sz="1800"/>
          </a:p>
        </p:txBody>
      </p:sp>
      <p:sp>
        <p:nvSpPr>
          <p:cNvPr id="324" name="Shape 324"/>
          <p:cNvSpPr txBox="1"/>
          <p:nvPr/>
        </p:nvSpPr>
        <p:spPr>
          <a:xfrm>
            <a:off x="6216100" y="4391925"/>
            <a:ext cx="2843400" cy="424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=[c</a:t>
            </a:r>
            <a:r>
              <a:rPr baseline="-25000" lang="no" sz="1800">
                <a:solidFill>
                  <a:srgbClr val="434343"/>
                </a:solidFill>
                <a:highlight>
                  <a:schemeClr val="lt1"/>
                </a:highlight>
              </a:rPr>
              <a:t>11</a:t>
            </a:r>
            <a:r>
              <a:rPr lang="no" sz="1800">
                <a:solidFill>
                  <a:srgbClr val="434343"/>
                </a:solidFill>
                <a:highlight>
                  <a:schemeClr val="lt1"/>
                </a:highlight>
              </a:rPr>
              <a:t>=2, c</a:t>
            </a:r>
            <a:r>
              <a:rPr baseline="-25000" lang="no" sz="1800">
                <a:solidFill>
                  <a:srgbClr val="434343"/>
                </a:solidFill>
                <a:highlight>
                  <a:schemeClr val="lt1"/>
                </a:highlight>
              </a:rPr>
              <a:t>12</a:t>
            </a:r>
            <a:r>
              <a:rPr lang="no" sz="1800">
                <a:solidFill>
                  <a:srgbClr val="434343"/>
                </a:solidFill>
                <a:highlight>
                  <a:schemeClr val="lt1"/>
                </a:highlight>
              </a:rPr>
              <a:t>=11, c</a:t>
            </a:r>
            <a:r>
              <a:rPr baseline="-25000" lang="no" sz="1800">
                <a:solidFill>
                  <a:srgbClr val="434343"/>
                </a:solidFill>
                <a:highlight>
                  <a:schemeClr val="lt1"/>
                </a:highlight>
              </a:rPr>
              <a:t>33</a:t>
            </a:r>
            <a:r>
              <a:rPr lang="no" sz="1800">
                <a:solidFill>
                  <a:srgbClr val="434343"/>
                </a:solidFill>
                <a:highlight>
                  <a:schemeClr val="lt1"/>
                </a:highlight>
              </a:rPr>
              <a:t>=10]</a:t>
            </a:r>
            <a:endParaRPr>
              <a:solidFill>
                <a:schemeClr val="dk1"/>
              </a:solidFill>
            </a:endParaRPr>
          </a:p>
          <a:p>
            <a:pPr indent="0" lvl="0" marL="0" rt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idx="1" type="body"/>
          </p:nvPr>
        </p:nvSpPr>
        <p:spPr>
          <a:xfrm>
            <a:off x="464100" y="1170125"/>
            <a:ext cx="5877900" cy="3416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no"/>
              <a:t>For</a:t>
            </a:r>
            <a:r>
              <a:rPr lang="no"/>
              <a:t> every agent i:</a:t>
            </a:r>
            <a:endParaRPr/>
          </a:p>
          <a:p>
            <a:pPr indent="0" lvl="0" marL="0" rtl="0">
              <a:lnSpc>
                <a:spcPct val="115000"/>
              </a:lnSpc>
              <a:spcBef>
                <a:spcPts val="0"/>
              </a:spcBef>
              <a:spcAft>
                <a:spcPts val="0"/>
              </a:spcAft>
              <a:buNone/>
            </a:pPr>
            <a:r>
              <a:rPr lang="no"/>
              <a:t>	Remove all i’s assignments from </a:t>
            </a:r>
            <a:r>
              <a:rPr b="1" lang="no">
                <a:solidFill>
                  <a:srgbClr val="434343"/>
                </a:solidFill>
                <a:highlight>
                  <a:schemeClr val="lt1"/>
                </a:highlight>
              </a:rPr>
              <a:t>b</a:t>
            </a:r>
            <a:r>
              <a:rPr baseline="-25000" lang="no">
                <a:solidFill>
                  <a:srgbClr val="434343"/>
                </a:solidFill>
                <a:highlight>
                  <a:schemeClr val="lt1"/>
                </a:highlight>
              </a:rPr>
              <a:t>i</a:t>
            </a:r>
            <a:r>
              <a:rPr lang="no"/>
              <a:t> and </a:t>
            </a:r>
            <a:r>
              <a:rPr lang="no">
                <a:solidFill>
                  <a:srgbClr val="434343"/>
                </a:solidFill>
                <a:highlight>
                  <a:schemeClr val="lt1"/>
                </a:highlight>
              </a:rPr>
              <a:t>A</a:t>
            </a:r>
            <a:r>
              <a:rPr baseline="-25000" lang="no">
                <a:solidFill>
                  <a:srgbClr val="434343"/>
                </a:solidFill>
                <a:highlight>
                  <a:schemeClr val="lt1"/>
                </a:highlight>
              </a:rPr>
              <a:t>i </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a:t>
            </a:r>
            <a:r>
              <a:rPr b="1" lang="no">
                <a:solidFill>
                  <a:srgbClr val="434343"/>
                </a:solidFill>
                <a:highlight>
                  <a:schemeClr val="lt1"/>
                </a:highlight>
              </a:rPr>
              <a:t>While</a:t>
            </a:r>
            <a:r>
              <a:rPr lang="no">
                <a:solidFill>
                  <a:srgbClr val="434343"/>
                </a:solidFill>
                <a:highlight>
                  <a:schemeClr val="lt1"/>
                </a:highlight>
              </a:rPr>
              <a:t> bundle less than L</a:t>
            </a:r>
            <a:r>
              <a:rPr baseline="-25000" lang="no">
                <a:solidFill>
                  <a:srgbClr val="434343"/>
                </a:solidFill>
                <a:highlight>
                  <a:schemeClr val="lt1"/>
                </a:highlight>
              </a:rPr>
              <a:t>t</a:t>
            </a:r>
            <a:r>
              <a:rPr lang="no">
                <a:solidFill>
                  <a:srgbClr val="434343"/>
                </a:solidFill>
                <a:highlight>
                  <a:schemeClr val="lt1"/>
                </a:highlight>
              </a:rPr>
              <a:t>:</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a:t>
            </a:r>
            <a:r>
              <a:rPr b="1" lang="no">
                <a:solidFill>
                  <a:srgbClr val="434343"/>
                </a:solidFill>
                <a:highlight>
                  <a:schemeClr val="lt1"/>
                </a:highlight>
              </a:rPr>
              <a:t>If:</a:t>
            </a:r>
            <a:r>
              <a:rPr lang="no">
                <a:solidFill>
                  <a:srgbClr val="434343"/>
                </a:solidFill>
                <a:highlight>
                  <a:schemeClr val="lt1"/>
                </a:highlight>
              </a:rPr>
              <a:t> no winning bids:</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break (</a:t>
            </a:r>
            <a:r>
              <a:rPr lang="no">
                <a:solidFill>
                  <a:srgbClr val="434343"/>
                </a:solidFill>
                <a:highlight>
                  <a:schemeClr val="lt1"/>
                </a:highlight>
              </a:rPr>
              <a:t>can't win any current targets</a:t>
            </a:r>
            <a:r>
              <a:rPr lang="no">
                <a:solidFill>
                  <a:srgbClr val="434343"/>
                </a:solidFill>
                <a:highlight>
                  <a:schemeClr val="lt1"/>
                </a:highlight>
              </a:rPr>
              <a:t>)</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a:t>
            </a:r>
            <a:r>
              <a:rPr b="1" lang="no">
                <a:solidFill>
                  <a:srgbClr val="434343"/>
                </a:solidFill>
                <a:highlight>
                  <a:schemeClr val="lt1"/>
                </a:highlight>
              </a:rPr>
              <a:t>Else</a:t>
            </a:r>
            <a:r>
              <a:rPr lang="no">
                <a:solidFill>
                  <a:srgbClr val="434343"/>
                </a:solidFill>
                <a:highlight>
                  <a:schemeClr val="lt1"/>
                </a:highlight>
              </a:rPr>
              <a:t>:</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J*=Target with highest winning bid for i</a:t>
            </a:r>
            <a:endParaRPr>
              <a:solidFill>
                <a:srgbClr val="434343"/>
              </a:solidFill>
              <a:highlight>
                <a:schemeClr val="lt1"/>
              </a:highlight>
            </a:endParaRPr>
          </a:p>
          <a:p>
            <a:pPr indent="0" lvl="0" marL="0" rtl="0">
              <a:lnSpc>
                <a:spcPct val="115000"/>
              </a:lnSpc>
              <a:spcBef>
                <a:spcPts val="0"/>
              </a:spcBef>
              <a:spcAft>
                <a:spcPts val="0"/>
              </a:spcAft>
              <a:buNone/>
            </a:pPr>
            <a:r>
              <a:rPr lang="no">
                <a:solidFill>
                  <a:srgbClr val="434343"/>
                </a:solidFill>
                <a:highlight>
                  <a:schemeClr val="lt1"/>
                </a:highlight>
              </a:rPr>
              <a:t>			Append bid for J* to </a:t>
            </a:r>
            <a:r>
              <a:rPr b="1" lang="no">
                <a:solidFill>
                  <a:srgbClr val="434343"/>
                </a:solidFill>
                <a:highlight>
                  <a:schemeClr val="lt1"/>
                </a:highlight>
              </a:rPr>
              <a:t>b</a:t>
            </a:r>
            <a:r>
              <a:rPr baseline="-25000" lang="no">
                <a:solidFill>
                  <a:srgbClr val="434343"/>
                </a:solidFill>
                <a:highlight>
                  <a:schemeClr val="lt1"/>
                </a:highlight>
              </a:rPr>
              <a:t>i</a:t>
            </a:r>
            <a:r>
              <a:rPr lang="no"/>
              <a:t> and </a:t>
            </a:r>
            <a:r>
              <a:rPr lang="no">
                <a:solidFill>
                  <a:srgbClr val="434343"/>
                </a:solidFill>
                <a:highlight>
                  <a:schemeClr val="lt1"/>
                </a:highlight>
              </a:rPr>
              <a:t>A</a:t>
            </a:r>
            <a:r>
              <a:rPr baseline="-25000" lang="no">
                <a:solidFill>
                  <a:srgbClr val="434343"/>
                </a:solidFill>
                <a:highlight>
                  <a:schemeClr val="lt1"/>
                </a:highlight>
              </a:rPr>
              <a:t>i</a:t>
            </a:r>
            <a:endParaRPr baseline="-25000">
              <a:solidFill>
                <a:srgbClr val="434343"/>
              </a:solidFill>
              <a:highlight>
                <a:schemeClr val="lt1"/>
              </a:highlight>
            </a:endParaRPr>
          </a:p>
          <a:p>
            <a:pPr indent="457200" lvl="0" marL="457200" rtl="0">
              <a:lnSpc>
                <a:spcPct val="115000"/>
              </a:lnSpc>
              <a:spcBef>
                <a:spcPts val="0"/>
              </a:spcBef>
              <a:spcAft>
                <a:spcPts val="0"/>
              </a:spcAft>
              <a:buNone/>
            </a:pPr>
            <a:r>
              <a:rPr b="1" lang="no">
                <a:solidFill>
                  <a:srgbClr val="434343"/>
                </a:solidFill>
                <a:highlight>
                  <a:schemeClr val="lt1"/>
                </a:highlight>
              </a:rPr>
              <a:t>End </a:t>
            </a:r>
            <a:r>
              <a:rPr lang="no">
                <a:solidFill>
                  <a:srgbClr val="434343"/>
                </a:solidFill>
                <a:highlight>
                  <a:schemeClr val="lt1"/>
                </a:highlight>
              </a:rPr>
              <a:t>If</a:t>
            </a:r>
            <a:endParaRPr>
              <a:solidFill>
                <a:srgbClr val="434343"/>
              </a:solidFill>
              <a:highlight>
                <a:schemeClr val="lt1"/>
              </a:highlight>
            </a:endParaRPr>
          </a:p>
          <a:p>
            <a:pPr indent="0" lvl="0" marL="457200" rtl="0">
              <a:lnSpc>
                <a:spcPct val="115000"/>
              </a:lnSpc>
              <a:spcBef>
                <a:spcPts val="0"/>
              </a:spcBef>
              <a:spcAft>
                <a:spcPts val="0"/>
              </a:spcAft>
              <a:buNone/>
            </a:pPr>
            <a:r>
              <a:rPr b="1" lang="no">
                <a:solidFill>
                  <a:srgbClr val="434343"/>
                </a:solidFill>
                <a:highlight>
                  <a:schemeClr val="lt1"/>
                </a:highlight>
              </a:rPr>
              <a:t>End</a:t>
            </a:r>
            <a:r>
              <a:rPr lang="no">
                <a:solidFill>
                  <a:srgbClr val="434343"/>
                </a:solidFill>
                <a:highlight>
                  <a:schemeClr val="lt1"/>
                </a:highlight>
              </a:rPr>
              <a:t> While</a:t>
            </a:r>
            <a:endParaRPr>
              <a:solidFill>
                <a:srgbClr val="434343"/>
              </a:solidFill>
              <a:highlight>
                <a:schemeClr val="lt1"/>
              </a:highlight>
            </a:endParaRPr>
          </a:p>
          <a:p>
            <a:pPr indent="0" lvl="0" marL="0" rtl="0">
              <a:lnSpc>
                <a:spcPct val="115000"/>
              </a:lnSpc>
              <a:spcBef>
                <a:spcPts val="0"/>
              </a:spcBef>
              <a:spcAft>
                <a:spcPts val="0"/>
              </a:spcAft>
              <a:buNone/>
            </a:pPr>
            <a:r>
              <a:rPr b="1" lang="no">
                <a:solidFill>
                  <a:srgbClr val="434343"/>
                </a:solidFill>
                <a:highlight>
                  <a:schemeClr val="lt1"/>
                </a:highlight>
              </a:rPr>
              <a:t>End</a:t>
            </a:r>
            <a:r>
              <a:rPr lang="no">
                <a:solidFill>
                  <a:srgbClr val="434343"/>
                </a:solidFill>
                <a:highlight>
                  <a:schemeClr val="lt1"/>
                </a:highlight>
              </a:rPr>
              <a:t> For</a:t>
            </a:r>
            <a:endParaRPr>
              <a:solidFill>
                <a:srgbClr val="434343"/>
              </a:solidFill>
              <a:highlight>
                <a:schemeClr val="lt1"/>
              </a:highlight>
            </a:endParaRPr>
          </a:p>
        </p:txBody>
      </p:sp>
      <p:sp>
        <p:nvSpPr>
          <p:cNvPr id="330" name="Shape 330"/>
          <p:cNvSpPr txBox="1"/>
          <p:nvPr>
            <p:ph type="title"/>
          </p:nvPr>
        </p:nvSpPr>
        <p:spPr>
          <a:xfrm>
            <a:off x="464100" y="597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CBBA: step 1, bundle building</a:t>
            </a:r>
            <a:endParaRPr/>
          </a:p>
        </p:txBody>
      </p:sp>
      <p:pic>
        <p:nvPicPr>
          <p:cNvPr id="331" name="Shape 331"/>
          <p:cNvPicPr preferRelativeResize="0"/>
          <p:nvPr/>
        </p:nvPicPr>
        <p:blipFill>
          <a:blip r:embed="rId3">
            <a:alphaModFix/>
          </a:blip>
          <a:stretch>
            <a:fillRect/>
          </a:stretch>
        </p:blipFill>
        <p:spPr>
          <a:xfrm>
            <a:off x="6488300" y="824700"/>
            <a:ext cx="2579500" cy="385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CBBA step 2, task consensus</a:t>
            </a:r>
            <a:endParaRPr/>
          </a:p>
          <a:p>
            <a:pPr indent="0" lvl="0" marL="0" rtl="0">
              <a:spcBef>
                <a:spcPts val="0"/>
              </a:spcBef>
              <a:spcAft>
                <a:spcPts val="0"/>
              </a:spcAft>
              <a:buNone/>
            </a:pPr>
            <a:r>
              <a:t/>
            </a:r>
            <a:endParaRPr/>
          </a:p>
        </p:txBody>
      </p:sp>
      <p:sp>
        <p:nvSpPr>
          <p:cNvPr id="337" name="Shape 337"/>
          <p:cNvSpPr txBox="1"/>
          <p:nvPr>
            <p:ph idx="1" type="body"/>
          </p:nvPr>
        </p:nvSpPr>
        <p:spPr>
          <a:xfrm>
            <a:off x="311700" y="1152475"/>
            <a:ext cx="47454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no"/>
              <a:t>Agents share bid space A</a:t>
            </a:r>
            <a:r>
              <a:rPr baseline="-25000" lang="no"/>
              <a:t>i</a:t>
            </a:r>
            <a:endParaRPr baseline="-25000"/>
          </a:p>
          <a:p>
            <a:pPr indent="-342900" lvl="0" marL="457200" rtl="0">
              <a:spcBef>
                <a:spcPts val="0"/>
              </a:spcBef>
              <a:spcAft>
                <a:spcPts val="0"/>
              </a:spcAft>
              <a:buSzPts val="1800"/>
              <a:buAutoNum type="arabicPeriod"/>
            </a:pPr>
            <a:r>
              <a:rPr lang="no"/>
              <a:t>Losing bids are dropped</a:t>
            </a:r>
            <a:endParaRPr/>
          </a:p>
          <a:p>
            <a:pPr indent="-342900" lvl="0" marL="457200" rtl="0">
              <a:spcBef>
                <a:spcPts val="0"/>
              </a:spcBef>
              <a:spcAft>
                <a:spcPts val="0"/>
              </a:spcAft>
              <a:buSzPts val="1800"/>
              <a:buAutoNum type="arabicPeriod"/>
            </a:pPr>
            <a:r>
              <a:rPr lang="no"/>
              <a:t>If bid space is changing, reenters bundle building</a:t>
            </a:r>
            <a:endParaRPr/>
          </a:p>
          <a:p>
            <a:pPr indent="-342900" lvl="0" marL="457200" rtl="0">
              <a:spcBef>
                <a:spcPts val="0"/>
              </a:spcBef>
              <a:spcAft>
                <a:spcPts val="0"/>
              </a:spcAft>
              <a:buSzPts val="1800"/>
              <a:buAutoNum type="arabicPeriod"/>
            </a:pPr>
            <a:r>
              <a:rPr lang="no"/>
              <a:t>Eventually, few changes are made, the algorithm converges</a:t>
            </a:r>
            <a:endParaRPr/>
          </a:p>
          <a:p>
            <a:pPr indent="0" lvl="0" marL="0" rtl="0">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ctrTitle"/>
          </p:nvPr>
        </p:nvSpPr>
        <p:spPr>
          <a:xfrm>
            <a:off x="311700" y="744575"/>
            <a:ext cx="8520600" cy="577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no" sz="2800"/>
              <a:t>Why use multiple agents?</a:t>
            </a:r>
            <a:endParaRPr sz="2800"/>
          </a:p>
        </p:txBody>
      </p:sp>
      <p:sp>
        <p:nvSpPr>
          <p:cNvPr id="63" name="Shape 63"/>
          <p:cNvSpPr txBox="1"/>
          <p:nvPr>
            <p:ph idx="1" type="subTitle"/>
          </p:nvPr>
        </p:nvSpPr>
        <p:spPr>
          <a:xfrm>
            <a:off x="311700" y="1399100"/>
            <a:ext cx="8520600" cy="222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o" sz="1800"/>
              <a:t>Increase efficiency</a:t>
            </a:r>
            <a:endParaRPr sz="1800"/>
          </a:p>
          <a:p>
            <a:pPr indent="-342900" lvl="0" marL="457200" rtl="0" algn="l">
              <a:spcBef>
                <a:spcPts val="0"/>
              </a:spcBef>
              <a:spcAft>
                <a:spcPts val="0"/>
              </a:spcAft>
              <a:buSzPts val="1800"/>
              <a:buChar char="●"/>
            </a:pPr>
            <a:r>
              <a:rPr lang="no" sz="1800"/>
              <a:t>More robust to robot failure</a:t>
            </a:r>
            <a:endParaRPr sz="1800"/>
          </a:p>
          <a:p>
            <a:pPr indent="-342900" lvl="0" marL="457200" rtl="0" algn="l">
              <a:spcBef>
                <a:spcPts val="0"/>
              </a:spcBef>
              <a:spcAft>
                <a:spcPts val="0"/>
              </a:spcAft>
              <a:buSzPts val="1800"/>
              <a:buChar char="●"/>
            </a:pPr>
            <a:r>
              <a:rPr lang="no" sz="1800"/>
              <a:t>Allows specialized agents</a:t>
            </a:r>
            <a:endParaRPr sz="1800"/>
          </a:p>
          <a:p>
            <a:pPr indent="-342900" lvl="0" marL="457200" rtl="0" algn="l">
              <a:spcBef>
                <a:spcPts val="0"/>
              </a:spcBef>
              <a:spcAft>
                <a:spcPts val="0"/>
              </a:spcAft>
              <a:buSzPts val="1800"/>
              <a:buChar char="●"/>
            </a:pPr>
            <a:r>
              <a:rPr lang="no" sz="1800"/>
              <a:t>Create a communication network</a:t>
            </a:r>
            <a:endParaRPr sz="1800"/>
          </a:p>
          <a:p>
            <a:pPr indent="-342900" lvl="0" marL="457200" rtl="0" algn="l">
              <a:spcBef>
                <a:spcPts val="0"/>
              </a:spcBef>
              <a:spcAft>
                <a:spcPts val="0"/>
              </a:spcAft>
              <a:buSzPts val="1800"/>
              <a:buChar char="●"/>
            </a:pPr>
            <a:r>
              <a:rPr lang="no" sz="1800"/>
              <a:t>Enhanced SLAM</a:t>
            </a:r>
            <a:endParaRPr sz="1800"/>
          </a:p>
          <a:p>
            <a:pPr indent="-342900" lvl="0" marL="457200" rtl="0" algn="l">
              <a:spcBef>
                <a:spcPts val="0"/>
              </a:spcBef>
              <a:spcAft>
                <a:spcPts val="0"/>
              </a:spcAft>
              <a:buSzPts val="1800"/>
              <a:buChar char="●"/>
            </a:pPr>
            <a:r>
              <a:rPr lang="no" sz="1800"/>
              <a:t>A versatile and flexible system</a:t>
            </a:r>
            <a:endParaRPr sz="1800"/>
          </a:p>
          <a:p>
            <a:pPr indent="0" lvl="0" marL="0" rtl="0" algn="l">
              <a:spcBef>
                <a:spcPts val="0"/>
              </a:spcBef>
              <a:spcAft>
                <a:spcPts val="0"/>
              </a:spcAft>
              <a:buNone/>
            </a:pPr>
            <a:r>
              <a:t/>
            </a:r>
            <a:endParaRPr sz="1800"/>
          </a:p>
        </p:txBody>
      </p:sp>
      <p:pic>
        <p:nvPicPr>
          <p:cNvPr descr="Bilderesultat for robot swarm" id="64" name="Shape 64"/>
          <p:cNvPicPr preferRelativeResize="0"/>
          <p:nvPr/>
        </p:nvPicPr>
        <p:blipFill>
          <a:blip r:embed="rId3">
            <a:alphaModFix/>
          </a:blip>
          <a:stretch>
            <a:fillRect/>
          </a:stretch>
        </p:blipFill>
        <p:spPr>
          <a:xfrm>
            <a:off x="4578025" y="1336174"/>
            <a:ext cx="4185350" cy="2353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Shape 342"/>
          <p:cNvPicPr preferRelativeResize="0"/>
          <p:nvPr/>
        </p:nvPicPr>
        <p:blipFill>
          <a:blip r:embed="rId3">
            <a:alphaModFix/>
          </a:blip>
          <a:stretch>
            <a:fillRect/>
          </a:stretch>
        </p:blipFill>
        <p:spPr>
          <a:xfrm>
            <a:off x="601571" y="3571350"/>
            <a:ext cx="979299" cy="1126200"/>
          </a:xfrm>
          <a:prstGeom prst="rect">
            <a:avLst/>
          </a:prstGeom>
          <a:noFill/>
          <a:ln>
            <a:noFill/>
          </a:ln>
        </p:spPr>
      </p:pic>
      <p:pic>
        <p:nvPicPr>
          <p:cNvPr id="343" name="Shape 343"/>
          <p:cNvPicPr preferRelativeResize="0"/>
          <p:nvPr/>
        </p:nvPicPr>
        <p:blipFill>
          <a:blip r:embed="rId4">
            <a:alphaModFix/>
          </a:blip>
          <a:stretch>
            <a:fillRect/>
          </a:stretch>
        </p:blipFill>
        <p:spPr>
          <a:xfrm>
            <a:off x="4687688" y="1812850"/>
            <a:ext cx="847800" cy="847800"/>
          </a:xfrm>
          <a:prstGeom prst="rect">
            <a:avLst/>
          </a:prstGeom>
          <a:noFill/>
          <a:ln>
            <a:noFill/>
          </a:ln>
        </p:spPr>
      </p:pic>
      <p:sp>
        <p:nvSpPr>
          <p:cNvPr id="344" name="Shape 344"/>
          <p:cNvSpPr txBox="1"/>
          <p:nvPr/>
        </p:nvSpPr>
        <p:spPr>
          <a:xfrm>
            <a:off x="4958888" y="20797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pic>
        <p:nvPicPr>
          <p:cNvPr id="345" name="Shape 345"/>
          <p:cNvPicPr preferRelativeResize="0"/>
          <p:nvPr/>
        </p:nvPicPr>
        <p:blipFill>
          <a:blip r:embed="rId4">
            <a:alphaModFix/>
          </a:blip>
          <a:stretch>
            <a:fillRect/>
          </a:stretch>
        </p:blipFill>
        <p:spPr>
          <a:xfrm>
            <a:off x="3608513" y="1812850"/>
            <a:ext cx="847800" cy="847800"/>
          </a:xfrm>
          <a:prstGeom prst="rect">
            <a:avLst/>
          </a:prstGeom>
          <a:noFill/>
          <a:ln>
            <a:noFill/>
          </a:ln>
        </p:spPr>
      </p:pic>
      <p:sp>
        <p:nvSpPr>
          <p:cNvPr id="346" name="Shape 346"/>
          <p:cNvSpPr txBox="1"/>
          <p:nvPr/>
        </p:nvSpPr>
        <p:spPr>
          <a:xfrm>
            <a:off x="3879713" y="20797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347" name="Shape 347"/>
          <p:cNvSpPr txBox="1"/>
          <p:nvPr/>
        </p:nvSpPr>
        <p:spPr>
          <a:xfrm>
            <a:off x="118200" y="2233650"/>
            <a:ext cx="2410200" cy="147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=&lt;1,1,15&gt;</a:t>
            </a:r>
            <a:endParaRPr sz="1600">
              <a:solidFill>
                <a:srgbClr val="434343"/>
              </a:solidFill>
              <a:highlight>
                <a:schemeClr val="lt1"/>
              </a:highlight>
            </a:endParaRPr>
          </a:p>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12</a:t>
            </a:r>
            <a:r>
              <a:rPr lang="no" sz="1600">
                <a:solidFill>
                  <a:srgbClr val="434343"/>
                </a:solidFill>
                <a:highlight>
                  <a:schemeClr val="lt1"/>
                </a:highlight>
              </a:rPr>
              <a:t>=&lt;1,2,10&gt;</a:t>
            </a:r>
            <a:endParaRPr sz="1600">
              <a:solidFill>
                <a:srgbClr val="434343"/>
              </a:solidFill>
              <a:highlight>
                <a:schemeClr val="lt1"/>
              </a:highlight>
            </a:endParaRPr>
          </a:p>
          <a:p>
            <a:pPr indent="0" lvl="0" marL="0" rtl="0">
              <a:lnSpc>
                <a:spcPct val="115000"/>
              </a:lnSpc>
              <a:spcBef>
                <a:spcPts val="0"/>
              </a:spcBef>
              <a:spcAft>
                <a:spcPts val="0"/>
              </a:spcAft>
              <a:buNone/>
            </a:pPr>
            <a:r>
              <a:rPr b="1" lang="no" sz="1800">
                <a:solidFill>
                  <a:srgbClr val="434343"/>
                </a:solidFill>
                <a:highlight>
                  <a:schemeClr val="lt1"/>
                </a:highlight>
              </a:rPr>
              <a:t>b</a:t>
            </a:r>
            <a:r>
              <a:rPr baseline="-25000" lang="no" sz="1800">
                <a:solidFill>
                  <a:srgbClr val="434343"/>
                </a:solidFill>
                <a:highlight>
                  <a:schemeClr val="lt1"/>
                </a:highlight>
              </a:rPr>
              <a:t>1</a:t>
            </a:r>
            <a:r>
              <a:rPr lang="no" sz="1800">
                <a:solidFill>
                  <a:srgbClr val="434343"/>
                </a:solidFill>
                <a:highlight>
                  <a:schemeClr val="lt1"/>
                </a:highlight>
              </a:rPr>
              <a:t>=[15,10]</a:t>
            </a:r>
            <a:endParaRPr>
              <a:solidFill>
                <a:schemeClr val="dk1"/>
              </a:solidFill>
            </a:endParaRPr>
          </a:p>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t>
            </a: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 s</a:t>
            </a:r>
            <a:r>
              <a:rPr baseline="-25000" lang="no" sz="1600">
                <a:solidFill>
                  <a:srgbClr val="434343"/>
                </a:solidFill>
                <a:highlight>
                  <a:schemeClr val="lt1"/>
                </a:highlight>
              </a:rPr>
              <a:t>12</a:t>
            </a:r>
            <a:r>
              <a:rPr lang="no" sz="1600">
                <a:solidFill>
                  <a:srgbClr val="434343"/>
                </a:solidFill>
                <a:highlight>
                  <a:schemeClr val="lt1"/>
                </a:highlight>
              </a:rPr>
              <a:t> </a:t>
            </a:r>
            <a:r>
              <a:rPr lang="no" sz="1800">
                <a:solidFill>
                  <a:srgbClr val="434343"/>
                </a:solidFill>
                <a:highlight>
                  <a:schemeClr val="lt1"/>
                </a:highlight>
              </a:rPr>
              <a:t>]=[15, 11]</a:t>
            </a:r>
            <a:endParaRPr sz="1800">
              <a:solidFill>
                <a:srgbClr val="434343"/>
              </a:solidFill>
              <a:highlight>
                <a:schemeClr val="lt1"/>
              </a:highlight>
            </a:endParaRPr>
          </a:p>
          <a:p>
            <a:pPr indent="0" lvl="0" marL="0" rtl="0">
              <a:lnSpc>
                <a:spcPct val="100000"/>
              </a:lnSpc>
              <a:spcBef>
                <a:spcPts val="0"/>
              </a:spcBef>
              <a:spcAft>
                <a:spcPts val="0"/>
              </a:spcAft>
              <a:buClr>
                <a:schemeClr val="dk1"/>
              </a:buClr>
              <a:buSzPts val="1100"/>
              <a:buFont typeface="Arial"/>
              <a:buNone/>
            </a:pPr>
            <a:r>
              <a:t/>
            </a:r>
            <a:endParaRPr sz="1600">
              <a:solidFill>
                <a:srgbClr val="434343"/>
              </a:solidFill>
              <a:highlight>
                <a:schemeClr val="lt1"/>
              </a:highlight>
            </a:endParaRPr>
          </a:p>
        </p:txBody>
      </p:sp>
      <p:sp>
        <p:nvSpPr>
          <p:cNvPr id="348" name="Shape 348"/>
          <p:cNvSpPr txBox="1"/>
          <p:nvPr/>
        </p:nvSpPr>
        <p:spPr>
          <a:xfrm>
            <a:off x="667325" y="4592775"/>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1</a:t>
            </a:r>
            <a:endParaRPr/>
          </a:p>
        </p:txBody>
      </p:sp>
      <p:pic>
        <p:nvPicPr>
          <p:cNvPr id="349" name="Shape 349"/>
          <p:cNvPicPr preferRelativeResize="0"/>
          <p:nvPr/>
        </p:nvPicPr>
        <p:blipFill>
          <a:blip r:embed="rId3">
            <a:alphaModFix/>
          </a:blip>
          <a:stretch>
            <a:fillRect/>
          </a:stretch>
        </p:blipFill>
        <p:spPr>
          <a:xfrm>
            <a:off x="7351871" y="3523700"/>
            <a:ext cx="979299" cy="1126200"/>
          </a:xfrm>
          <a:prstGeom prst="rect">
            <a:avLst/>
          </a:prstGeom>
          <a:noFill/>
          <a:ln>
            <a:noFill/>
          </a:ln>
        </p:spPr>
      </p:pic>
      <p:sp>
        <p:nvSpPr>
          <p:cNvPr id="350" name="Shape 350"/>
          <p:cNvSpPr txBox="1"/>
          <p:nvPr/>
        </p:nvSpPr>
        <p:spPr>
          <a:xfrm>
            <a:off x="7417625" y="4545125"/>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2</a:t>
            </a:r>
            <a:endParaRPr/>
          </a:p>
        </p:txBody>
      </p:sp>
      <p:sp>
        <p:nvSpPr>
          <p:cNvPr id="351" name="Shape 351"/>
          <p:cNvSpPr txBox="1"/>
          <p:nvPr/>
        </p:nvSpPr>
        <p:spPr>
          <a:xfrm>
            <a:off x="2757000" y="1202600"/>
            <a:ext cx="3630000" cy="466500"/>
          </a:xfrm>
          <a:prstGeom prst="rect">
            <a:avLst/>
          </a:prstGeom>
          <a:noFill/>
          <a:ln>
            <a:noFill/>
          </a:ln>
        </p:spPr>
        <p:txBody>
          <a:bodyPr anchorCtr="0" anchor="t" bIns="91425" lIns="91425" spcFirstLastPara="1" rIns="91425" wrap="square" tIns="91425">
            <a:noAutofit/>
          </a:bodyPr>
          <a:lstStyle/>
          <a:p>
            <a:pPr indent="45720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a:t>
            </a:r>
            <a:r>
              <a:rPr baseline="-25000" lang="no" sz="1800">
                <a:solidFill>
                  <a:srgbClr val="434343"/>
                </a:solidFill>
                <a:highlight>
                  <a:schemeClr val="lt1"/>
                </a:highlight>
              </a:rPr>
              <a:t>2</a:t>
            </a:r>
            <a:r>
              <a:rPr lang="no" sz="1800">
                <a:solidFill>
                  <a:srgbClr val="434343"/>
                </a:solidFill>
                <a:highlight>
                  <a:schemeClr val="lt1"/>
                </a:highlight>
              </a:rPr>
              <a:t>=[</a:t>
            </a: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 s</a:t>
            </a:r>
            <a:r>
              <a:rPr baseline="-25000" lang="no" sz="1600">
                <a:solidFill>
                  <a:srgbClr val="434343"/>
                </a:solidFill>
                <a:highlight>
                  <a:schemeClr val="lt1"/>
                </a:highlight>
              </a:rPr>
              <a:t>12</a:t>
            </a:r>
            <a:r>
              <a:rPr lang="no" sz="1600">
                <a:solidFill>
                  <a:srgbClr val="434343"/>
                </a:solidFill>
                <a:highlight>
                  <a:schemeClr val="lt1"/>
                </a:highlight>
              </a:rPr>
              <a:t>, s</a:t>
            </a:r>
            <a:r>
              <a:rPr baseline="-25000" lang="no" sz="1600">
                <a:solidFill>
                  <a:srgbClr val="434343"/>
                </a:solidFill>
                <a:highlight>
                  <a:schemeClr val="lt1"/>
                </a:highlight>
              </a:rPr>
              <a:t>21</a:t>
            </a:r>
            <a:r>
              <a:rPr lang="no" sz="1600">
                <a:solidFill>
                  <a:srgbClr val="434343"/>
                </a:solidFill>
                <a:highlight>
                  <a:schemeClr val="lt1"/>
                </a:highlight>
              </a:rPr>
              <a:t>, s</a:t>
            </a:r>
            <a:r>
              <a:rPr baseline="-25000" lang="no" sz="1600">
                <a:solidFill>
                  <a:srgbClr val="434343"/>
                </a:solidFill>
                <a:highlight>
                  <a:schemeClr val="lt1"/>
                </a:highlight>
              </a:rPr>
              <a:t>22</a:t>
            </a:r>
            <a:r>
              <a:rPr lang="no" sz="1600">
                <a:solidFill>
                  <a:srgbClr val="434343"/>
                </a:solidFill>
                <a:highlight>
                  <a:schemeClr val="lt1"/>
                </a:highlight>
              </a:rPr>
              <a:t> </a:t>
            </a:r>
            <a:r>
              <a:rPr lang="no" sz="1800">
                <a:solidFill>
                  <a:srgbClr val="434343"/>
                </a:solidFill>
                <a:highlight>
                  <a:schemeClr val="lt1"/>
                </a:highlight>
              </a:rPr>
              <a:t>]</a:t>
            </a:r>
            <a:endParaRPr sz="1800">
              <a:solidFill>
                <a:srgbClr val="434343"/>
              </a:solidFill>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
        <p:nvSpPr>
          <p:cNvPr id="352" name="Shape 3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CBBA step 2, task consensus</a:t>
            </a:r>
            <a:endParaRPr/>
          </a:p>
        </p:txBody>
      </p:sp>
      <p:sp>
        <p:nvSpPr>
          <p:cNvPr id="353" name="Shape 353"/>
          <p:cNvSpPr txBox="1"/>
          <p:nvPr/>
        </p:nvSpPr>
        <p:spPr>
          <a:xfrm>
            <a:off x="6957025" y="2317825"/>
            <a:ext cx="2482500" cy="147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no" sz="1600">
                <a:solidFill>
                  <a:srgbClr val="434343"/>
                </a:solidFill>
                <a:highlight>
                  <a:schemeClr val="lt1"/>
                </a:highlight>
              </a:rPr>
              <a:t>s</a:t>
            </a:r>
            <a:r>
              <a:rPr baseline="-25000" lang="no" sz="1600">
                <a:solidFill>
                  <a:srgbClr val="434343"/>
                </a:solidFill>
                <a:highlight>
                  <a:schemeClr val="lt1"/>
                </a:highlight>
              </a:rPr>
              <a:t>21</a:t>
            </a:r>
            <a:r>
              <a:rPr lang="no" sz="1600">
                <a:solidFill>
                  <a:srgbClr val="434343"/>
                </a:solidFill>
                <a:highlight>
                  <a:schemeClr val="lt1"/>
                </a:highlight>
              </a:rPr>
              <a:t>=&lt;2,1,11&gt;</a:t>
            </a:r>
            <a:endParaRPr sz="1600">
              <a:solidFill>
                <a:srgbClr val="434343"/>
              </a:solidFill>
              <a:highlight>
                <a:schemeClr val="lt1"/>
              </a:highlight>
            </a:endParaRPr>
          </a:p>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22</a:t>
            </a:r>
            <a:r>
              <a:rPr lang="no" sz="1600">
                <a:solidFill>
                  <a:srgbClr val="434343"/>
                </a:solidFill>
                <a:highlight>
                  <a:schemeClr val="lt1"/>
                </a:highlight>
              </a:rPr>
              <a:t>=&lt;2,2,17&gt;</a:t>
            </a:r>
            <a:endParaRPr sz="1600">
              <a:solidFill>
                <a:srgbClr val="434343"/>
              </a:solidFill>
              <a:highlight>
                <a:schemeClr val="lt1"/>
              </a:highlight>
            </a:endParaRPr>
          </a:p>
          <a:p>
            <a:pPr indent="0" lvl="0" marL="0" rtl="0">
              <a:lnSpc>
                <a:spcPct val="115000"/>
              </a:lnSpc>
              <a:spcBef>
                <a:spcPts val="0"/>
              </a:spcBef>
              <a:spcAft>
                <a:spcPts val="0"/>
              </a:spcAft>
              <a:buNone/>
            </a:pPr>
            <a:r>
              <a:rPr b="1" lang="no" sz="1800">
                <a:solidFill>
                  <a:srgbClr val="434343"/>
                </a:solidFill>
                <a:highlight>
                  <a:schemeClr val="lt1"/>
                </a:highlight>
              </a:rPr>
              <a:t>b</a:t>
            </a:r>
            <a:r>
              <a:rPr baseline="-25000" lang="no" sz="1800">
                <a:solidFill>
                  <a:srgbClr val="434343"/>
                </a:solidFill>
                <a:highlight>
                  <a:schemeClr val="lt1"/>
                </a:highlight>
              </a:rPr>
              <a:t>2</a:t>
            </a:r>
            <a:r>
              <a:rPr lang="no" sz="1800">
                <a:solidFill>
                  <a:srgbClr val="434343"/>
                </a:solidFill>
                <a:highlight>
                  <a:schemeClr val="lt1"/>
                </a:highlight>
              </a:rPr>
              <a:t>=[11,17]</a:t>
            </a:r>
            <a:endParaRPr>
              <a:solidFill>
                <a:schemeClr val="dk1"/>
              </a:solidFill>
            </a:endParaRPr>
          </a:p>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2</a:t>
            </a:r>
            <a:r>
              <a:rPr lang="no" sz="1800">
                <a:solidFill>
                  <a:srgbClr val="434343"/>
                </a:solidFill>
                <a:highlight>
                  <a:schemeClr val="lt1"/>
                </a:highlight>
              </a:rPr>
              <a:t>=[</a:t>
            </a:r>
            <a:r>
              <a:rPr lang="no" sz="1600">
                <a:solidFill>
                  <a:srgbClr val="434343"/>
                </a:solidFill>
                <a:highlight>
                  <a:schemeClr val="lt1"/>
                </a:highlight>
              </a:rPr>
              <a:t>s</a:t>
            </a:r>
            <a:r>
              <a:rPr baseline="-25000" lang="no" sz="1600">
                <a:solidFill>
                  <a:srgbClr val="434343"/>
                </a:solidFill>
                <a:highlight>
                  <a:schemeClr val="lt1"/>
                </a:highlight>
              </a:rPr>
              <a:t>21</a:t>
            </a:r>
            <a:r>
              <a:rPr lang="no" sz="1600">
                <a:solidFill>
                  <a:srgbClr val="434343"/>
                </a:solidFill>
                <a:highlight>
                  <a:schemeClr val="lt1"/>
                </a:highlight>
              </a:rPr>
              <a:t>, s</a:t>
            </a:r>
            <a:r>
              <a:rPr baseline="-25000" lang="no" sz="1600">
                <a:solidFill>
                  <a:srgbClr val="434343"/>
                </a:solidFill>
                <a:highlight>
                  <a:schemeClr val="lt1"/>
                </a:highlight>
              </a:rPr>
              <a:t>22</a:t>
            </a:r>
            <a:r>
              <a:rPr lang="no" sz="1600">
                <a:solidFill>
                  <a:srgbClr val="434343"/>
                </a:solidFill>
                <a:highlight>
                  <a:schemeClr val="lt1"/>
                </a:highlight>
              </a:rPr>
              <a:t> </a:t>
            </a:r>
            <a:r>
              <a:rPr lang="no" sz="1800">
                <a:solidFill>
                  <a:srgbClr val="434343"/>
                </a:solidFill>
                <a:highlight>
                  <a:schemeClr val="lt1"/>
                </a:highlight>
              </a:rPr>
              <a:t>]=[11,17]</a:t>
            </a:r>
            <a:endParaRPr sz="1800">
              <a:solidFill>
                <a:srgbClr val="434343"/>
              </a:solidFill>
              <a:highlight>
                <a:schemeClr val="lt1"/>
              </a:highlight>
            </a:endParaRPr>
          </a:p>
          <a:p>
            <a:pPr indent="0" lvl="0" marL="0" rtl="0">
              <a:lnSpc>
                <a:spcPct val="100000"/>
              </a:lnSpc>
              <a:spcBef>
                <a:spcPts val="0"/>
              </a:spcBef>
              <a:spcAft>
                <a:spcPts val="0"/>
              </a:spcAft>
              <a:buNone/>
            </a:pPr>
            <a:r>
              <a:t/>
            </a:r>
            <a:endParaRPr sz="1600">
              <a:solidFill>
                <a:srgbClr val="434343"/>
              </a:solidFill>
              <a:highlight>
                <a:schemeClr val="lt1"/>
              </a:highlight>
            </a:endParaRPr>
          </a:p>
        </p:txBody>
      </p:sp>
      <p:pic>
        <p:nvPicPr>
          <p:cNvPr id="354" name="Shape 354"/>
          <p:cNvPicPr preferRelativeResize="0"/>
          <p:nvPr/>
        </p:nvPicPr>
        <p:blipFill>
          <a:blip r:embed="rId3">
            <a:alphaModFix/>
          </a:blip>
          <a:stretch>
            <a:fillRect/>
          </a:stretch>
        </p:blipFill>
        <p:spPr>
          <a:xfrm>
            <a:off x="2207121" y="3571350"/>
            <a:ext cx="979299" cy="1126200"/>
          </a:xfrm>
          <a:prstGeom prst="rect">
            <a:avLst/>
          </a:prstGeom>
          <a:noFill/>
          <a:ln>
            <a:noFill/>
          </a:ln>
        </p:spPr>
      </p:pic>
      <p:sp>
        <p:nvSpPr>
          <p:cNvPr id="355" name="Shape 355"/>
          <p:cNvSpPr txBox="1"/>
          <p:nvPr/>
        </p:nvSpPr>
        <p:spPr>
          <a:xfrm>
            <a:off x="1723750" y="2233650"/>
            <a:ext cx="2410200" cy="147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=&lt;1,1,15&gt;</a:t>
            </a:r>
            <a:endParaRPr sz="1600">
              <a:solidFill>
                <a:srgbClr val="434343"/>
              </a:solidFill>
              <a:highlight>
                <a:schemeClr val="lt1"/>
              </a:highlight>
            </a:endParaRPr>
          </a:p>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12</a:t>
            </a:r>
            <a:r>
              <a:rPr lang="no" sz="1600">
                <a:solidFill>
                  <a:srgbClr val="434343"/>
                </a:solidFill>
                <a:highlight>
                  <a:schemeClr val="lt1"/>
                </a:highlight>
              </a:rPr>
              <a:t>=&lt;1,2,10&gt;</a:t>
            </a:r>
            <a:endParaRPr sz="1600">
              <a:solidFill>
                <a:srgbClr val="434343"/>
              </a:solidFill>
              <a:highlight>
                <a:schemeClr val="lt1"/>
              </a:highlight>
            </a:endParaRPr>
          </a:p>
          <a:p>
            <a:pPr indent="0" lvl="0" marL="0" rtl="0">
              <a:lnSpc>
                <a:spcPct val="115000"/>
              </a:lnSpc>
              <a:spcBef>
                <a:spcPts val="0"/>
              </a:spcBef>
              <a:spcAft>
                <a:spcPts val="0"/>
              </a:spcAft>
              <a:buNone/>
            </a:pPr>
            <a:r>
              <a:rPr b="1" lang="no" sz="1800">
                <a:solidFill>
                  <a:srgbClr val="434343"/>
                </a:solidFill>
                <a:highlight>
                  <a:schemeClr val="lt1"/>
                </a:highlight>
              </a:rPr>
              <a:t>b</a:t>
            </a:r>
            <a:r>
              <a:rPr baseline="-25000" lang="no" sz="1800">
                <a:solidFill>
                  <a:srgbClr val="434343"/>
                </a:solidFill>
                <a:highlight>
                  <a:schemeClr val="lt1"/>
                </a:highlight>
              </a:rPr>
              <a:t>1</a:t>
            </a:r>
            <a:r>
              <a:rPr lang="no" sz="1800">
                <a:solidFill>
                  <a:srgbClr val="434343"/>
                </a:solidFill>
                <a:highlight>
                  <a:schemeClr val="lt1"/>
                </a:highlight>
              </a:rPr>
              <a:t>=[15,10]</a:t>
            </a:r>
            <a:endParaRPr>
              <a:solidFill>
                <a:schemeClr val="dk1"/>
              </a:solidFill>
            </a:endParaRPr>
          </a:p>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t>
            </a: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 s</a:t>
            </a:r>
            <a:r>
              <a:rPr baseline="-25000" lang="no" sz="1600">
                <a:solidFill>
                  <a:srgbClr val="434343"/>
                </a:solidFill>
                <a:highlight>
                  <a:schemeClr val="lt1"/>
                </a:highlight>
              </a:rPr>
              <a:t>12</a:t>
            </a:r>
            <a:r>
              <a:rPr lang="no" sz="1600">
                <a:solidFill>
                  <a:srgbClr val="434343"/>
                </a:solidFill>
                <a:highlight>
                  <a:schemeClr val="lt1"/>
                </a:highlight>
              </a:rPr>
              <a:t> </a:t>
            </a:r>
            <a:r>
              <a:rPr lang="no" sz="1800">
                <a:solidFill>
                  <a:srgbClr val="434343"/>
                </a:solidFill>
                <a:highlight>
                  <a:schemeClr val="lt1"/>
                </a:highlight>
              </a:rPr>
              <a:t>]=[15,10]</a:t>
            </a:r>
            <a:endParaRPr sz="1800">
              <a:solidFill>
                <a:srgbClr val="434343"/>
              </a:solidFill>
              <a:highlight>
                <a:schemeClr val="lt1"/>
              </a:highlight>
            </a:endParaRPr>
          </a:p>
          <a:p>
            <a:pPr indent="0" lvl="0" marL="0" rtl="0">
              <a:lnSpc>
                <a:spcPct val="100000"/>
              </a:lnSpc>
              <a:spcBef>
                <a:spcPts val="0"/>
              </a:spcBef>
              <a:spcAft>
                <a:spcPts val="0"/>
              </a:spcAft>
              <a:buNone/>
            </a:pPr>
            <a:r>
              <a:t/>
            </a:r>
            <a:endParaRPr sz="1600">
              <a:solidFill>
                <a:srgbClr val="434343"/>
              </a:solidFill>
              <a:highlight>
                <a:schemeClr val="lt1"/>
              </a:highlight>
            </a:endParaRPr>
          </a:p>
        </p:txBody>
      </p:sp>
      <p:sp>
        <p:nvSpPr>
          <p:cNvPr id="356" name="Shape 356"/>
          <p:cNvSpPr txBox="1"/>
          <p:nvPr/>
        </p:nvSpPr>
        <p:spPr>
          <a:xfrm>
            <a:off x="2272875" y="4592775"/>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1</a:t>
            </a:r>
            <a:endParaRPr/>
          </a:p>
        </p:txBody>
      </p:sp>
      <p:pic>
        <p:nvPicPr>
          <p:cNvPr id="357" name="Shape 357"/>
          <p:cNvPicPr preferRelativeResize="0"/>
          <p:nvPr/>
        </p:nvPicPr>
        <p:blipFill>
          <a:blip r:embed="rId3">
            <a:alphaModFix/>
          </a:blip>
          <a:stretch>
            <a:fillRect/>
          </a:stretch>
        </p:blipFill>
        <p:spPr>
          <a:xfrm>
            <a:off x="5837096" y="3571350"/>
            <a:ext cx="979299" cy="1126200"/>
          </a:xfrm>
          <a:prstGeom prst="rect">
            <a:avLst/>
          </a:prstGeom>
          <a:noFill/>
          <a:ln>
            <a:noFill/>
          </a:ln>
        </p:spPr>
      </p:pic>
      <p:sp>
        <p:nvSpPr>
          <p:cNvPr id="358" name="Shape 358"/>
          <p:cNvSpPr txBox="1"/>
          <p:nvPr/>
        </p:nvSpPr>
        <p:spPr>
          <a:xfrm>
            <a:off x="5893325" y="4545125"/>
            <a:ext cx="20919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Agent 2</a:t>
            </a:r>
            <a:endParaRPr/>
          </a:p>
        </p:txBody>
      </p:sp>
      <p:sp>
        <p:nvSpPr>
          <p:cNvPr id="359" name="Shape 359"/>
          <p:cNvSpPr txBox="1"/>
          <p:nvPr/>
        </p:nvSpPr>
        <p:spPr>
          <a:xfrm>
            <a:off x="5432725" y="2317825"/>
            <a:ext cx="2482500" cy="147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21</a:t>
            </a:r>
            <a:r>
              <a:rPr lang="no" sz="1600">
                <a:solidFill>
                  <a:srgbClr val="434343"/>
                </a:solidFill>
                <a:highlight>
                  <a:schemeClr val="lt1"/>
                </a:highlight>
              </a:rPr>
              <a:t>=&lt;2,1,11&gt;</a:t>
            </a:r>
            <a:endParaRPr sz="1600">
              <a:solidFill>
                <a:srgbClr val="434343"/>
              </a:solidFill>
              <a:highlight>
                <a:schemeClr val="lt1"/>
              </a:highlight>
            </a:endParaRPr>
          </a:p>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22</a:t>
            </a:r>
            <a:r>
              <a:rPr lang="no" sz="1600">
                <a:solidFill>
                  <a:srgbClr val="434343"/>
                </a:solidFill>
                <a:highlight>
                  <a:schemeClr val="lt1"/>
                </a:highlight>
              </a:rPr>
              <a:t>=&lt;2,2,17&gt;</a:t>
            </a:r>
            <a:endParaRPr sz="1600">
              <a:solidFill>
                <a:srgbClr val="434343"/>
              </a:solidFill>
              <a:highlight>
                <a:schemeClr val="lt1"/>
              </a:highlight>
            </a:endParaRPr>
          </a:p>
          <a:p>
            <a:pPr indent="0" lvl="0" marL="0" rtl="0">
              <a:lnSpc>
                <a:spcPct val="115000"/>
              </a:lnSpc>
              <a:spcBef>
                <a:spcPts val="0"/>
              </a:spcBef>
              <a:spcAft>
                <a:spcPts val="0"/>
              </a:spcAft>
              <a:buNone/>
            </a:pPr>
            <a:r>
              <a:rPr b="1" lang="no" sz="1800">
                <a:solidFill>
                  <a:srgbClr val="434343"/>
                </a:solidFill>
                <a:highlight>
                  <a:schemeClr val="lt1"/>
                </a:highlight>
              </a:rPr>
              <a:t>b</a:t>
            </a:r>
            <a:r>
              <a:rPr baseline="-25000" lang="no" sz="1800">
                <a:solidFill>
                  <a:srgbClr val="434343"/>
                </a:solidFill>
                <a:highlight>
                  <a:schemeClr val="lt1"/>
                </a:highlight>
              </a:rPr>
              <a:t>2</a:t>
            </a:r>
            <a:r>
              <a:rPr lang="no" sz="1800">
                <a:solidFill>
                  <a:srgbClr val="434343"/>
                </a:solidFill>
                <a:highlight>
                  <a:schemeClr val="lt1"/>
                </a:highlight>
              </a:rPr>
              <a:t>=[11, 17]</a:t>
            </a:r>
            <a:endParaRPr>
              <a:solidFill>
                <a:schemeClr val="dk1"/>
              </a:solidFill>
            </a:endParaRPr>
          </a:p>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2</a:t>
            </a:r>
            <a:r>
              <a:rPr lang="no" sz="1800">
                <a:solidFill>
                  <a:srgbClr val="434343"/>
                </a:solidFill>
                <a:highlight>
                  <a:schemeClr val="lt1"/>
                </a:highlight>
              </a:rPr>
              <a:t>=[</a:t>
            </a:r>
            <a:r>
              <a:rPr lang="no" sz="1600">
                <a:solidFill>
                  <a:srgbClr val="434343"/>
                </a:solidFill>
                <a:highlight>
                  <a:schemeClr val="lt1"/>
                </a:highlight>
              </a:rPr>
              <a:t>s</a:t>
            </a:r>
            <a:r>
              <a:rPr baseline="-25000" lang="no" sz="1600">
                <a:solidFill>
                  <a:srgbClr val="434343"/>
                </a:solidFill>
                <a:highlight>
                  <a:schemeClr val="lt1"/>
                </a:highlight>
              </a:rPr>
              <a:t>21</a:t>
            </a:r>
            <a:r>
              <a:rPr lang="no" sz="1600">
                <a:solidFill>
                  <a:srgbClr val="434343"/>
                </a:solidFill>
                <a:highlight>
                  <a:schemeClr val="lt1"/>
                </a:highlight>
              </a:rPr>
              <a:t>, s</a:t>
            </a:r>
            <a:r>
              <a:rPr baseline="-25000" lang="no" sz="1600">
                <a:solidFill>
                  <a:srgbClr val="434343"/>
                </a:solidFill>
                <a:highlight>
                  <a:schemeClr val="lt1"/>
                </a:highlight>
              </a:rPr>
              <a:t>22</a:t>
            </a:r>
            <a:r>
              <a:rPr lang="no" sz="1600">
                <a:solidFill>
                  <a:srgbClr val="434343"/>
                </a:solidFill>
                <a:highlight>
                  <a:schemeClr val="lt1"/>
                </a:highlight>
              </a:rPr>
              <a:t> </a:t>
            </a:r>
            <a:r>
              <a:rPr lang="no" sz="1800">
                <a:solidFill>
                  <a:srgbClr val="434343"/>
                </a:solidFill>
                <a:highlight>
                  <a:schemeClr val="lt1"/>
                </a:highlight>
              </a:rPr>
              <a:t>]=[11, 17]</a:t>
            </a:r>
            <a:endParaRPr sz="1800">
              <a:solidFill>
                <a:srgbClr val="434343"/>
              </a:solidFill>
              <a:highlight>
                <a:schemeClr val="lt1"/>
              </a:highlight>
            </a:endParaRPr>
          </a:p>
          <a:p>
            <a:pPr indent="0" lvl="0" marL="0" rtl="0">
              <a:lnSpc>
                <a:spcPct val="100000"/>
              </a:lnSpc>
              <a:spcBef>
                <a:spcPts val="0"/>
              </a:spcBef>
              <a:spcAft>
                <a:spcPts val="0"/>
              </a:spcAft>
              <a:buNone/>
            </a:pPr>
            <a:r>
              <a:t/>
            </a:r>
            <a:endParaRPr sz="1600">
              <a:solidFill>
                <a:srgbClr val="434343"/>
              </a:solidFill>
              <a:highlight>
                <a:schemeClr val="lt1"/>
              </a:highlight>
            </a:endParaRPr>
          </a:p>
        </p:txBody>
      </p:sp>
      <p:pic>
        <p:nvPicPr>
          <p:cNvPr descr="Relatert bilde" id="360" name="Shape 360"/>
          <p:cNvPicPr preferRelativeResize="0"/>
          <p:nvPr/>
        </p:nvPicPr>
        <p:blipFill>
          <a:blip r:embed="rId5">
            <a:alphaModFix/>
          </a:blip>
          <a:stretch>
            <a:fillRect/>
          </a:stretch>
        </p:blipFill>
        <p:spPr>
          <a:xfrm>
            <a:off x="3073375" y="3571350"/>
            <a:ext cx="706475" cy="847800"/>
          </a:xfrm>
          <a:prstGeom prst="rect">
            <a:avLst/>
          </a:prstGeom>
          <a:noFill/>
          <a:ln>
            <a:noFill/>
          </a:ln>
        </p:spPr>
      </p:pic>
      <p:sp>
        <p:nvSpPr>
          <p:cNvPr id="361" name="Shape 361"/>
          <p:cNvSpPr txBox="1"/>
          <p:nvPr/>
        </p:nvSpPr>
        <p:spPr>
          <a:xfrm>
            <a:off x="1723738" y="2233650"/>
            <a:ext cx="2410200" cy="147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=&lt;1,1,20&gt;</a:t>
            </a:r>
            <a:endParaRPr sz="1600">
              <a:solidFill>
                <a:srgbClr val="434343"/>
              </a:solidFill>
              <a:highlight>
                <a:schemeClr val="lt1"/>
              </a:highlight>
            </a:endParaRPr>
          </a:p>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12</a:t>
            </a:r>
            <a:r>
              <a:rPr lang="no" sz="1600">
                <a:solidFill>
                  <a:srgbClr val="434343"/>
                </a:solidFill>
                <a:highlight>
                  <a:schemeClr val="lt1"/>
                </a:highlight>
              </a:rPr>
              <a:t>=&lt;1,2,15&gt;</a:t>
            </a:r>
            <a:endParaRPr sz="1600">
              <a:solidFill>
                <a:srgbClr val="434343"/>
              </a:solidFill>
              <a:highlight>
                <a:schemeClr val="lt1"/>
              </a:highlight>
            </a:endParaRPr>
          </a:p>
          <a:p>
            <a:pPr indent="0" lvl="0" marL="0" rtl="0">
              <a:lnSpc>
                <a:spcPct val="115000"/>
              </a:lnSpc>
              <a:spcBef>
                <a:spcPts val="0"/>
              </a:spcBef>
              <a:spcAft>
                <a:spcPts val="0"/>
              </a:spcAft>
              <a:buNone/>
            </a:pPr>
            <a:r>
              <a:rPr b="1" lang="no" sz="1800">
                <a:solidFill>
                  <a:srgbClr val="434343"/>
                </a:solidFill>
                <a:highlight>
                  <a:schemeClr val="lt1"/>
                </a:highlight>
              </a:rPr>
              <a:t>b</a:t>
            </a:r>
            <a:r>
              <a:rPr baseline="-25000" lang="no" sz="1800">
                <a:solidFill>
                  <a:srgbClr val="434343"/>
                </a:solidFill>
                <a:highlight>
                  <a:schemeClr val="lt1"/>
                </a:highlight>
              </a:rPr>
              <a:t>1</a:t>
            </a:r>
            <a:r>
              <a:rPr lang="no" sz="1800">
                <a:solidFill>
                  <a:srgbClr val="434343"/>
                </a:solidFill>
                <a:highlight>
                  <a:schemeClr val="lt1"/>
                </a:highlight>
              </a:rPr>
              <a:t>=[20,15]</a:t>
            </a:r>
            <a:endParaRPr>
              <a:solidFill>
                <a:schemeClr val="dk1"/>
              </a:solidFill>
            </a:endParaRPr>
          </a:p>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t>
            </a:r>
            <a:r>
              <a:rPr lang="no" sz="1600">
                <a:solidFill>
                  <a:srgbClr val="434343"/>
                </a:solidFill>
                <a:highlight>
                  <a:schemeClr val="lt1"/>
                </a:highlight>
              </a:rPr>
              <a:t>s</a:t>
            </a:r>
            <a:r>
              <a:rPr baseline="-25000" lang="no" sz="1600">
                <a:solidFill>
                  <a:srgbClr val="434343"/>
                </a:solidFill>
                <a:highlight>
                  <a:schemeClr val="lt1"/>
                </a:highlight>
              </a:rPr>
              <a:t>11</a:t>
            </a:r>
            <a:r>
              <a:rPr lang="no" sz="1600">
                <a:solidFill>
                  <a:srgbClr val="434343"/>
                </a:solidFill>
                <a:highlight>
                  <a:schemeClr val="lt1"/>
                </a:highlight>
              </a:rPr>
              <a:t>, s</a:t>
            </a:r>
            <a:r>
              <a:rPr baseline="-25000" lang="no" sz="1600">
                <a:solidFill>
                  <a:srgbClr val="434343"/>
                </a:solidFill>
                <a:highlight>
                  <a:schemeClr val="lt1"/>
                </a:highlight>
              </a:rPr>
              <a:t>12</a:t>
            </a:r>
            <a:r>
              <a:rPr lang="no" sz="1600">
                <a:solidFill>
                  <a:srgbClr val="434343"/>
                </a:solidFill>
                <a:highlight>
                  <a:schemeClr val="lt1"/>
                </a:highlight>
              </a:rPr>
              <a:t> </a:t>
            </a:r>
            <a:r>
              <a:rPr lang="no" sz="1800">
                <a:solidFill>
                  <a:srgbClr val="434343"/>
                </a:solidFill>
                <a:highlight>
                  <a:schemeClr val="lt1"/>
                </a:highlight>
              </a:rPr>
              <a:t>]=[20,15]</a:t>
            </a:r>
            <a:endParaRPr sz="1800">
              <a:solidFill>
                <a:srgbClr val="434343"/>
              </a:solidFill>
              <a:highlight>
                <a:schemeClr val="lt1"/>
              </a:highlight>
            </a:endParaRPr>
          </a:p>
          <a:p>
            <a:pPr indent="0" lvl="0" marL="0" rtl="0">
              <a:lnSpc>
                <a:spcPct val="100000"/>
              </a:lnSpc>
              <a:spcBef>
                <a:spcPts val="0"/>
              </a:spcBef>
              <a:spcAft>
                <a:spcPts val="0"/>
              </a:spcAft>
              <a:buNone/>
            </a:pPr>
            <a:r>
              <a:t/>
            </a:r>
            <a:endParaRPr sz="1600">
              <a:solidFill>
                <a:srgbClr val="434343"/>
              </a:solidFill>
              <a:highlight>
                <a:schemeClr val="lt1"/>
              </a:highlight>
            </a:endParaRPr>
          </a:p>
        </p:txBody>
      </p:sp>
      <p:sp>
        <p:nvSpPr>
          <p:cNvPr id="362" name="Shape 362"/>
          <p:cNvSpPr txBox="1"/>
          <p:nvPr/>
        </p:nvSpPr>
        <p:spPr>
          <a:xfrm>
            <a:off x="5432713" y="2317825"/>
            <a:ext cx="2482500" cy="147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21</a:t>
            </a:r>
            <a:r>
              <a:rPr lang="no" sz="1600">
                <a:solidFill>
                  <a:srgbClr val="434343"/>
                </a:solidFill>
                <a:highlight>
                  <a:schemeClr val="lt1"/>
                </a:highlight>
              </a:rPr>
              <a:t>=&lt;2,1,16&gt;</a:t>
            </a:r>
            <a:endParaRPr sz="1600">
              <a:solidFill>
                <a:srgbClr val="434343"/>
              </a:solidFill>
              <a:highlight>
                <a:schemeClr val="lt1"/>
              </a:highlight>
            </a:endParaRPr>
          </a:p>
          <a:p>
            <a:pPr indent="0" lvl="0" marL="0" rtl="0">
              <a:lnSpc>
                <a:spcPct val="115000"/>
              </a:lnSpc>
              <a:spcBef>
                <a:spcPts val="0"/>
              </a:spcBef>
              <a:spcAft>
                <a:spcPts val="0"/>
              </a:spcAft>
              <a:buNone/>
            </a:pPr>
            <a:r>
              <a:rPr lang="no" sz="1600">
                <a:solidFill>
                  <a:srgbClr val="434343"/>
                </a:solidFill>
                <a:highlight>
                  <a:schemeClr val="lt1"/>
                </a:highlight>
              </a:rPr>
              <a:t>s</a:t>
            </a:r>
            <a:r>
              <a:rPr baseline="-25000" lang="no" sz="1600">
                <a:solidFill>
                  <a:srgbClr val="434343"/>
                </a:solidFill>
                <a:highlight>
                  <a:schemeClr val="lt1"/>
                </a:highlight>
              </a:rPr>
              <a:t>22</a:t>
            </a:r>
            <a:r>
              <a:rPr lang="no" sz="1600">
                <a:solidFill>
                  <a:srgbClr val="434343"/>
                </a:solidFill>
                <a:highlight>
                  <a:schemeClr val="lt1"/>
                </a:highlight>
              </a:rPr>
              <a:t>=&lt;2,2,22&gt;</a:t>
            </a:r>
            <a:endParaRPr sz="1600">
              <a:solidFill>
                <a:srgbClr val="434343"/>
              </a:solidFill>
              <a:highlight>
                <a:schemeClr val="lt1"/>
              </a:highlight>
            </a:endParaRPr>
          </a:p>
          <a:p>
            <a:pPr indent="0" lvl="0" marL="0" rtl="0">
              <a:lnSpc>
                <a:spcPct val="115000"/>
              </a:lnSpc>
              <a:spcBef>
                <a:spcPts val="0"/>
              </a:spcBef>
              <a:spcAft>
                <a:spcPts val="0"/>
              </a:spcAft>
              <a:buNone/>
            </a:pPr>
            <a:r>
              <a:rPr b="1" lang="no" sz="1800">
                <a:solidFill>
                  <a:srgbClr val="434343"/>
                </a:solidFill>
                <a:highlight>
                  <a:schemeClr val="lt1"/>
                </a:highlight>
              </a:rPr>
              <a:t>b</a:t>
            </a:r>
            <a:r>
              <a:rPr baseline="-25000" lang="no" sz="1800">
                <a:solidFill>
                  <a:srgbClr val="434343"/>
                </a:solidFill>
                <a:highlight>
                  <a:schemeClr val="lt1"/>
                </a:highlight>
              </a:rPr>
              <a:t>2</a:t>
            </a:r>
            <a:r>
              <a:rPr lang="no" sz="1800">
                <a:solidFill>
                  <a:srgbClr val="434343"/>
                </a:solidFill>
                <a:highlight>
                  <a:schemeClr val="lt1"/>
                </a:highlight>
              </a:rPr>
              <a:t>=[16,22]</a:t>
            </a:r>
            <a:endParaRPr>
              <a:solidFill>
                <a:schemeClr val="dk1"/>
              </a:solidFill>
            </a:endParaRPr>
          </a:p>
          <a:p>
            <a:pPr indent="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2</a:t>
            </a:r>
            <a:r>
              <a:rPr lang="no" sz="1800">
                <a:solidFill>
                  <a:srgbClr val="434343"/>
                </a:solidFill>
                <a:highlight>
                  <a:schemeClr val="lt1"/>
                </a:highlight>
              </a:rPr>
              <a:t>=[</a:t>
            </a:r>
            <a:r>
              <a:rPr lang="no" sz="1600">
                <a:solidFill>
                  <a:srgbClr val="434343"/>
                </a:solidFill>
                <a:highlight>
                  <a:schemeClr val="lt1"/>
                </a:highlight>
              </a:rPr>
              <a:t>s</a:t>
            </a:r>
            <a:r>
              <a:rPr baseline="-25000" lang="no" sz="1600">
                <a:solidFill>
                  <a:srgbClr val="434343"/>
                </a:solidFill>
                <a:highlight>
                  <a:schemeClr val="lt1"/>
                </a:highlight>
              </a:rPr>
              <a:t>21</a:t>
            </a:r>
            <a:r>
              <a:rPr lang="no" sz="1600">
                <a:solidFill>
                  <a:srgbClr val="434343"/>
                </a:solidFill>
                <a:highlight>
                  <a:schemeClr val="lt1"/>
                </a:highlight>
              </a:rPr>
              <a:t>, s</a:t>
            </a:r>
            <a:r>
              <a:rPr baseline="-25000" lang="no" sz="1600">
                <a:solidFill>
                  <a:srgbClr val="434343"/>
                </a:solidFill>
                <a:highlight>
                  <a:schemeClr val="lt1"/>
                </a:highlight>
              </a:rPr>
              <a:t>22</a:t>
            </a:r>
            <a:r>
              <a:rPr lang="no" sz="1600">
                <a:solidFill>
                  <a:srgbClr val="434343"/>
                </a:solidFill>
                <a:highlight>
                  <a:schemeClr val="lt1"/>
                </a:highlight>
              </a:rPr>
              <a:t> </a:t>
            </a:r>
            <a:r>
              <a:rPr lang="no" sz="1800">
                <a:solidFill>
                  <a:srgbClr val="434343"/>
                </a:solidFill>
                <a:highlight>
                  <a:schemeClr val="lt1"/>
                </a:highlight>
              </a:rPr>
              <a:t>]=[16,22]</a:t>
            </a:r>
            <a:endParaRPr sz="1800">
              <a:solidFill>
                <a:srgbClr val="434343"/>
              </a:solidFill>
              <a:highlight>
                <a:schemeClr val="lt1"/>
              </a:highlight>
            </a:endParaRPr>
          </a:p>
          <a:p>
            <a:pPr indent="0" lvl="0" marL="0" rtl="0">
              <a:lnSpc>
                <a:spcPct val="100000"/>
              </a:lnSpc>
              <a:spcBef>
                <a:spcPts val="0"/>
              </a:spcBef>
              <a:spcAft>
                <a:spcPts val="0"/>
              </a:spcAft>
              <a:buNone/>
            </a:pPr>
            <a:r>
              <a:t/>
            </a:r>
            <a:endParaRPr sz="1600">
              <a:solidFill>
                <a:srgbClr val="434343"/>
              </a:solidFill>
              <a:highlight>
                <a:schemeClr val="lt1"/>
              </a:highlight>
            </a:endParaRPr>
          </a:p>
        </p:txBody>
      </p:sp>
      <p:pic>
        <p:nvPicPr>
          <p:cNvPr descr="Relatert bilde" id="363" name="Shape 363"/>
          <p:cNvPicPr preferRelativeResize="0"/>
          <p:nvPr/>
        </p:nvPicPr>
        <p:blipFill>
          <a:blip r:embed="rId5">
            <a:alphaModFix/>
          </a:blip>
          <a:stretch>
            <a:fillRect/>
          </a:stretch>
        </p:blipFill>
        <p:spPr>
          <a:xfrm rot="10800000">
            <a:off x="5272350" y="3523700"/>
            <a:ext cx="706475" cy="847800"/>
          </a:xfrm>
          <a:prstGeom prst="rect">
            <a:avLst/>
          </a:prstGeom>
          <a:noFill/>
          <a:ln>
            <a:noFill/>
          </a:ln>
        </p:spPr>
      </p:pic>
      <p:sp>
        <p:nvSpPr>
          <p:cNvPr id="364" name="Shape 364"/>
          <p:cNvSpPr txBox="1"/>
          <p:nvPr/>
        </p:nvSpPr>
        <p:spPr>
          <a:xfrm>
            <a:off x="2757000" y="1202588"/>
            <a:ext cx="3630000" cy="466500"/>
          </a:xfrm>
          <a:prstGeom prst="rect">
            <a:avLst/>
          </a:prstGeom>
          <a:solidFill>
            <a:srgbClr val="FFFFFF"/>
          </a:solidFill>
          <a:ln>
            <a:noFill/>
          </a:ln>
        </p:spPr>
        <p:txBody>
          <a:bodyPr anchorCtr="0" anchor="t" bIns="91425" lIns="91425" spcFirstLastPara="1" rIns="91425" wrap="square" tIns="91425">
            <a:noAutofit/>
          </a:bodyPr>
          <a:lstStyle/>
          <a:p>
            <a:pPr indent="45720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a:t>
            </a:r>
            <a:r>
              <a:rPr baseline="-25000" lang="no" sz="1800">
                <a:solidFill>
                  <a:srgbClr val="434343"/>
                </a:solidFill>
                <a:highlight>
                  <a:schemeClr val="lt1"/>
                </a:highlight>
              </a:rPr>
              <a:t>2</a:t>
            </a:r>
            <a:r>
              <a:rPr lang="no" sz="1800">
                <a:solidFill>
                  <a:srgbClr val="434343"/>
                </a:solidFill>
                <a:highlight>
                  <a:schemeClr val="lt1"/>
                </a:highlight>
              </a:rPr>
              <a:t>=[</a:t>
            </a:r>
            <a:r>
              <a:rPr lang="no" sz="1600">
                <a:solidFill>
                  <a:srgbClr val="FF0000"/>
                </a:solidFill>
                <a:highlight>
                  <a:schemeClr val="lt1"/>
                </a:highlight>
              </a:rPr>
              <a:t>s</a:t>
            </a:r>
            <a:r>
              <a:rPr baseline="-25000" lang="no" sz="1600">
                <a:solidFill>
                  <a:srgbClr val="FF0000"/>
                </a:solidFill>
                <a:highlight>
                  <a:schemeClr val="lt1"/>
                </a:highlight>
              </a:rPr>
              <a:t>11</a:t>
            </a:r>
            <a:r>
              <a:rPr lang="no" sz="1600">
                <a:solidFill>
                  <a:srgbClr val="434343"/>
                </a:solidFill>
                <a:highlight>
                  <a:schemeClr val="lt1"/>
                </a:highlight>
              </a:rPr>
              <a:t>, s</a:t>
            </a:r>
            <a:r>
              <a:rPr baseline="-25000" lang="no" sz="1600">
                <a:solidFill>
                  <a:srgbClr val="434343"/>
                </a:solidFill>
                <a:highlight>
                  <a:schemeClr val="lt1"/>
                </a:highlight>
              </a:rPr>
              <a:t>12</a:t>
            </a:r>
            <a:r>
              <a:rPr lang="no" sz="1600">
                <a:solidFill>
                  <a:srgbClr val="434343"/>
                </a:solidFill>
                <a:highlight>
                  <a:schemeClr val="lt1"/>
                </a:highlight>
              </a:rPr>
              <a:t>, </a:t>
            </a:r>
            <a:r>
              <a:rPr lang="no" sz="1600">
                <a:solidFill>
                  <a:srgbClr val="FF0000"/>
                </a:solidFill>
                <a:highlight>
                  <a:schemeClr val="lt1"/>
                </a:highlight>
              </a:rPr>
              <a:t>s</a:t>
            </a:r>
            <a:r>
              <a:rPr baseline="-25000" lang="no" sz="1600">
                <a:solidFill>
                  <a:srgbClr val="FF0000"/>
                </a:solidFill>
                <a:highlight>
                  <a:schemeClr val="lt1"/>
                </a:highlight>
              </a:rPr>
              <a:t>21</a:t>
            </a:r>
            <a:r>
              <a:rPr lang="no" sz="1600">
                <a:solidFill>
                  <a:srgbClr val="434343"/>
                </a:solidFill>
                <a:highlight>
                  <a:schemeClr val="lt1"/>
                </a:highlight>
              </a:rPr>
              <a:t>, s</a:t>
            </a:r>
            <a:r>
              <a:rPr baseline="-25000" lang="no" sz="1600">
                <a:solidFill>
                  <a:srgbClr val="434343"/>
                </a:solidFill>
                <a:highlight>
                  <a:schemeClr val="lt1"/>
                </a:highlight>
              </a:rPr>
              <a:t>22</a:t>
            </a:r>
            <a:r>
              <a:rPr lang="no" sz="1600">
                <a:solidFill>
                  <a:srgbClr val="434343"/>
                </a:solidFill>
                <a:highlight>
                  <a:schemeClr val="lt1"/>
                </a:highlight>
              </a:rPr>
              <a:t> </a:t>
            </a:r>
            <a:r>
              <a:rPr lang="no" sz="1800">
                <a:solidFill>
                  <a:srgbClr val="434343"/>
                </a:solidFill>
                <a:highlight>
                  <a:schemeClr val="lt1"/>
                </a:highlight>
              </a:rPr>
              <a:t>]</a:t>
            </a:r>
            <a:endParaRPr sz="1800">
              <a:solidFill>
                <a:srgbClr val="434343"/>
              </a:solidFill>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
        <p:nvSpPr>
          <p:cNvPr id="365" name="Shape 365"/>
          <p:cNvSpPr txBox="1"/>
          <p:nvPr/>
        </p:nvSpPr>
        <p:spPr>
          <a:xfrm>
            <a:off x="2757000" y="1202600"/>
            <a:ext cx="3630000" cy="466500"/>
          </a:xfrm>
          <a:prstGeom prst="rect">
            <a:avLst/>
          </a:prstGeom>
          <a:solidFill>
            <a:srgbClr val="FFFFFF"/>
          </a:solidFill>
          <a:ln>
            <a:noFill/>
          </a:ln>
        </p:spPr>
        <p:txBody>
          <a:bodyPr anchorCtr="0" anchor="t" bIns="91425" lIns="91425" spcFirstLastPara="1" rIns="91425" wrap="square" tIns="91425">
            <a:noAutofit/>
          </a:bodyPr>
          <a:lstStyle/>
          <a:p>
            <a:pPr indent="45720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a:t>
            </a:r>
            <a:r>
              <a:rPr baseline="-25000" lang="no" sz="1800">
                <a:solidFill>
                  <a:srgbClr val="434343"/>
                </a:solidFill>
                <a:highlight>
                  <a:schemeClr val="lt1"/>
                </a:highlight>
              </a:rPr>
              <a:t>2</a:t>
            </a:r>
            <a:r>
              <a:rPr lang="no" sz="1800">
                <a:solidFill>
                  <a:srgbClr val="434343"/>
                </a:solidFill>
                <a:highlight>
                  <a:schemeClr val="lt1"/>
                </a:highlight>
              </a:rPr>
              <a:t>=[</a:t>
            </a:r>
            <a:r>
              <a:rPr lang="no" sz="1600">
                <a:highlight>
                  <a:schemeClr val="lt1"/>
                </a:highlight>
              </a:rPr>
              <a:t>s</a:t>
            </a:r>
            <a:r>
              <a:rPr baseline="-25000" lang="no" sz="1600">
                <a:highlight>
                  <a:schemeClr val="lt1"/>
                </a:highlight>
              </a:rPr>
              <a:t>11</a:t>
            </a:r>
            <a:r>
              <a:rPr lang="no" sz="1600">
                <a:highlight>
                  <a:schemeClr val="lt1"/>
                </a:highlight>
              </a:rPr>
              <a:t>, </a:t>
            </a:r>
            <a:r>
              <a:rPr lang="no" sz="1600">
                <a:solidFill>
                  <a:srgbClr val="FF0000"/>
                </a:solidFill>
                <a:highlight>
                  <a:schemeClr val="lt1"/>
                </a:highlight>
              </a:rPr>
              <a:t>s</a:t>
            </a:r>
            <a:r>
              <a:rPr baseline="-25000" lang="no" sz="1600">
                <a:solidFill>
                  <a:srgbClr val="FF0000"/>
                </a:solidFill>
                <a:highlight>
                  <a:schemeClr val="lt1"/>
                </a:highlight>
              </a:rPr>
              <a:t>12</a:t>
            </a:r>
            <a:r>
              <a:rPr lang="no" sz="1600">
                <a:highlight>
                  <a:schemeClr val="lt1"/>
                </a:highlight>
              </a:rPr>
              <a:t>, s</a:t>
            </a:r>
            <a:r>
              <a:rPr baseline="-25000" lang="no" sz="1600">
                <a:highlight>
                  <a:schemeClr val="lt1"/>
                </a:highlight>
              </a:rPr>
              <a:t>21</a:t>
            </a:r>
            <a:r>
              <a:rPr lang="no" sz="1600">
                <a:highlight>
                  <a:schemeClr val="lt1"/>
                </a:highlight>
              </a:rPr>
              <a:t>, </a:t>
            </a:r>
            <a:r>
              <a:rPr lang="no" sz="1600">
                <a:solidFill>
                  <a:srgbClr val="FF0000"/>
                </a:solidFill>
                <a:highlight>
                  <a:schemeClr val="lt1"/>
                </a:highlight>
              </a:rPr>
              <a:t>s</a:t>
            </a:r>
            <a:r>
              <a:rPr baseline="-25000" lang="no" sz="1600">
                <a:solidFill>
                  <a:srgbClr val="FF0000"/>
                </a:solidFill>
                <a:highlight>
                  <a:schemeClr val="lt1"/>
                </a:highlight>
              </a:rPr>
              <a:t>22</a:t>
            </a:r>
            <a:r>
              <a:rPr lang="no" sz="1600">
                <a:highlight>
                  <a:schemeClr val="lt1"/>
                </a:highlight>
              </a:rPr>
              <a:t> </a:t>
            </a:r>
            <a:r>
              <a:rPr lang="no" sz="1800">
                <a:highlight>
                  <a:schemeClr val="lt1"/>
                </a:highlight>
              </a:rPr>
              <a:t>]</a:t>
            </a:r>
            <a:endParaRPr sz="1800">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
        <p:nvSpPr>
          <p:cNvPr id="366" name="Shape 366"/>
          <p:cNvSpPr txBox="1"/>
          <p:nvPr/>
        </p:nvSpPr>
        <p:spPr>
          <a:xfrm>
            <a:off x="2757000" y="1202588"/>
            <a:ext cx="3630000" cy="466500"/>
          </a:xfrm>
          <a:prstGeom prst="rect">
            <a:avLst/>
          </a:prstGeom>
          <a:solidFill>
            <a:srgbClr val="FFFFFF"/>
          </a:solidFill>
          <a:ln>
            <a:noFill/>
          </a:ln>
        </p:spPr>
        <p:txBody>
          <a:bodyPr anchorCtr="0" anchor="t" bIns="91425" lIns="91425" spcFirstLastPara="1" rIns="91425" wrap="square" tIns="91425">
            <a:noAutofit/>
          </a:bodyPr>
          <a:lstStyle/>
          <a:p>
            <a:pPr indent="45720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a:t>
            </a:r>
            <a:r>
              <a:rPr baseline="-25000" lang="no" sz="1800">
                <a:solidFill>
                  <a:srgbClr val="434343"/>
                </a:solidFill>
                <a:highlight>
                  <a:schemeClr val="lt1"/>
                </a:highlight>
              </a:rPr>
              <a:t>2</a:t>
            </a:r>
            <a:r>
              <a:rPr lang="no" sz="1800">
                <a:solidFill>
                  <a:srgbClr val="434343"/>
                </a:solidFill>
                <a:highlight>
                  <a:schemeClr val="lt1"/>
                </a:highlight>
              </a:rPr>
              <a:t>=[</a:t>
            </a:r>
            <a:r>
              <a:rPr lang="no" sz="1600">
                <a:highlight>
                  <a:schemeClr val="lt1"/>
                </a:highlight>
              </a:rPr>
              <a:t>s</a:t>
            </a:r>
            <a:r>
              <a:rPr baseline="-25000" lang="no" sz="1600">
                <a:highlight>
                  <a:schemeClr val="lt1"/>
                </a:highlight>
              </a:rPr>
              <a:t>11</a:t>
            </a:r>
            <a:r>
              <a:rPr lang="no" sz="1600">
                <a:highlight>
                  <a:schemeClr val="lt1"/>
                </a:highlight>
              </a:rPr>
              <a:t>, s</a:t>
            </a:r>
            <a:r>
              <a:rPr baseline="-25000" lang="no" sz="1600">
                <a:highlight>
                  <a:schemeClr val="lt1"/>
                </a:highlight>
              </a:rPr>
              <a:t>22</a:t>
            </a:r>
            <a:r>
              <a:rPr lang="no" sz="1600">
                <a:highlight>
                  <a:schemeClr val="lt1"/>
                </a:highlight>
              </a:rPr>
              <a:t> </a:t>
            </a:r>
            <a:r>
              <a:rPr lang="no" sz="1800">
                <a:highlight>
                  <a:schemeClr val="lt1"/>
                </a:highlight>
              </a:rPr>
              <a:t>]=[20, 22]</a:t>
            </a:r>
            <a:endParaRPr sz="1800">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
        <p:nvSpPr>
          <p:cNvPr id="367" name="Shape 367"/>
          <p:cNvSpPr txBox="1"/>
          <p:nvPr/>
        </p:nvSpPr>
        <p:spPr>
          <a:xfrm>
            <a:off x="1262225" y="3141200"/>
            <a:ext cx="3630000" cy="344400"/>
          </a:xfrm>
          <a:prstGeom prst="rect">
            <a:avLst/>
          </a:prstGeom>
          <a:solidFill>
            <a:srgbClr val="FFFFFF"/>
          </a:solidFill>
          <a:ln>
            <a:noFill/>
          </a:ln>
        </p:spPr>
        <p:txBody>
          <a:bodyPr anchorCtr="0" anchor="t" bIns="91425" lIns="91425" spcFirstLastPara="1" rIns="91425" wrap="square" tIns="91425">
            <a:noAutofit/>
          </a:bodyPr>
          <a:lstStyle/>
          <a:p>
            <a:pPr indent="45720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1</a:t>
            </a:r>
            <a:r>
              <a:rPr lang="no" sz="1800">
                <a:solidFill>
                  <a:srgbClr val="434343"/>
                </a:solidFill>
                <a:highlight>
                  <a:schemeClr val="lt1"/>
                </a:highlight>
              </a:rPr>
              <a:t>=[</a:t>
            </a:r>
            <a:r>
              <a:rPr lang="no" sz="1600">
                <a:highlight>
                  <a:schemeClr val="lt1"/>
                </a:highlight>
              </a:rPr>
              <a:t>s</a:t>
            </a:r>
            <a:r>
              <a:rPr baseline="-25000" lang="no" sz="1600">
                <a:highlight>
                  <a:schemeClr val="lt1"/>
                </a:highlight>
              </a:rPr>
              <a:t>11</a:t>
            </a:r>
            <a:r>
              <a:rPr lang="no" sz="1600">
                <a:highlight>
                  <a:schemeClr val="lt1"/>
                </a:highlight>
              </a:rPr>
              <a:t>, s</a:t>
            </a:r>
            <a:r>
              <a:rPr baseline="-25000" lang="no" sz="1600">
                <a:highlight>
                  <a:schemeClr val="lt1"/>
                </a:highlight>
              </a:rPr>
              <a:t>22</a:t>
            </a:r>
            <a:r>
              <a:rPr lang="no" sz="1600">
                <a:highlight>
                  <a:schemeClr val="lt1"/>
                </a:highlight>
              </a:rPr>
              <a:t> </a:t>
            </a:r>
            <a:r>
              <a:rPr lang="no" sz="1800">
                <a:highlight>
                  <a:schemeClr val="lt1"/>
                </a:highlight>
              </a:rPr>
              <a:t>]=[20, 22]</a:t>
            </a:r>
            <a:endParaRPr sz="1800">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
        <p:nvSpPr>
          <p:cNvPr id="368" name="Shape 368"/>
          <p:cNvSpPr txBox="1"/>
          <p:nvPr/>
        </p:nvSpPr>
        <p:spPr>
          <a:xfrm>
            <a:off x="4958900" y="3209700"/>
            <a:ext cx="3630000" cy="418800"/>
          </a:xfrm>
          <a:prstGeom prst="rect">
            <a:avLst/>
          </a:prstGeom>
          <a:solidFill>
            <a:srgbClr val="FFFFFF"/>
          </a:solidFill>
          <a:ln>
            <a:noFill/>
          </a:ln>
        </p:spPr>
        <p:txBody>
          <a:bodyPr anchorCtr="0" anchor="t" bIns="91425" lIns="91425" spcFirstLastPara="1" rIns="91425" wrap="square" tIns="91425">
            <a:noAutofit/>
          </a:bodyPr>
          <a:lstStyle/>
          <a:p>
            <a:pPr indent="457200" lvl="0" marL="0" rtl="0">
              <a:lnSpc>
                <a:spcPct val="115000"/>
              </a:lnSpc>
              <a:spcBef>
                <a:spcPts val="0"/>
              </a:spcBef>
              <a:spcAft>
                <a:spcPts val="0"/>
              </a:spcAft>
              <a:buNone/>
            </a:pPr>
            <a:r>
              <a:rPr lang="no" sz="1800">
                <a:solidFill>
                  <a:srgbClr val="434343"/>
                </a:solidFill>
                <a:highlight>
                  <a:schemeClr val="lt1"/>
                </a:highlight>
              </a:rPr>
              <a:t>A</a:t>
            </a:r>
            <a:r>
              <a:rPr baseline="-25000" lang="no" sz="1800">
                <a:solidFill>
                  <a:srgbClr val="434343"/>
                </a:solidFill>
                <a:highlight>
                  <a:schemeClr val="lt1"/>
                </a:highlight>
              </a:rPr>
              <a:t>2</a:t>
            </a:r>
            <a:r>
              <a:rPr lang="no" sz="1800">
                <a:solidFill>
                  <a:srgbClr val="434343"/>
                </a:solidFill>
                <a:highlight>
                  <a:schemeClr val="lt1"/>
                </a:highlight>
              </a:rPr>
              <a:t>=[</a:t>
            </a:r>
            <a:r>
              <a:rPr lang="no" sz="1600">
                <a:highlight>
                  <a:schemeClr val="lt1"/>
                </a:highlight>
              </a:rPr>
              <a:t>s</a:t>
            </a:r>
            <a:r>
              <a:rPr baseline="-25000" lang="no" sz="1600">
                <a:highlight>
                  <a:schemeClr val="lt1"/>
                </a:highlight>
              </a:rPr>
              <a:t>11</a:t>
            </a:r>
            <a:r>
              <a:rPr lang="no" sz="1600">
                <a:highlight>
                  <a:schemeClr val="lt1"/>
                </a:highlight>
              </a:rPr>
              <a:t>, s</a:t>
            </a:r>
            <a:r>
              <a:rPr baseline="-25000" lang="no" sz="1600">
                <a:highlight>
                  <a:schemeClr val="lt1"/>
                </a:highlight>
              </a:rPr>
              <a:t>22</a:t>
            </a:r>
            <a:r>
              <a:rPr lang="no" sz="1600">
                <a:highlight>
                  <a:schemeClr val="lt1"/>
                </a:highlight>
              </a:rPr>
              <a:t> </a:t>
            </a:r>
            <a:r>
              <a:rPr lang="no" sz="1800">
                <a:highlight>
                  <a:schemeClr val="lt1"/>
                </a:highlight>
              </a:rPr>
              <a:t>]=[20, 22]</a:t>
            </a:r>
            <a:endParaRPr sz="1800">
              <a:highlight>
                <a:schemeClr val="lt1"/>
              </a:highlight>
            </a:endParaRPr>
          </a:p>
          <a:p>
            <a:pPr indent="0" lvl="0" marL="0" rtl="0">
              <a:lnSpc>
                <a:spcPct val="115000"/>
              </a:lnSpc>
              <a:spcBef>
                <a:spcPts val="1600"/>
              </a:spcBef>
              <a:spcAft>
                <a:spcPts val="1600"/>
              </a:spcAft>
              <a:buNone/>
            </a:pPr>
            <a:r>
              <a:t/>
            </a:r>
            <a:endParaRPr sz="1800">
              <a:solidFill>
                <a:srgbClr val="434343"/>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363"/>
                                        </p:tgtEl>
                                      </p:cBhvr>
                                    </p:animEffect>
                                    <p:set>
                                      <p:cBhvr>
                                        <p:cTn dur="1" fill="hold">
                                          <p:stCondLst>
                                            <p:cond delay="2000"/>
                                          </p:stCondLst>
                                        </p:cTn>
                                        <p:tgtEl>
                                          <p:spTgt spid="3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360"/>
                                        </p:tgtEl>
                                      </p:cBhvr>
                                    </p:animEffect>
                                    <p:set>
                                      <p:cBhvr>
                                        <p:cTn dur="1" fill="hold">
                                          <p:stCondLst>
                                            <p:cond delay="2000"/>
                                          </p:stCondLst>
                                        </p:cTn>
                                        <p:tgtEl>
                                          <p:spTgt spid="3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p:nvPr/>
        </p:nvSpPr>
        <p:spPr>
          <a:xfrm>
            <a:off x="2298625" y="1371975"/>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374" name="Shape 374"/>
          <p:cNvSpPr/>
          <p:nvPr/>
        </p:nvSpPr>
        <p:spPr>
          <a:xfrm>
            <a:off x="2614350" y="1519063"/>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375" name="Shape 375"/>
          <p:cNvSpPr/>
          <p:nvPr/>
        </p:nvSpPr>
        <p:spPr>
          <a:xfrm>
            <a:off x="2930075" y="1666150"/>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no"/>
              <a:t>Agent i</a:t>
            </a:r>
            <a:endParaRPr i="1"/>
          </a:p>
        </p:txBody>
      </p:sp>
      <p:sp>
        <p:nvSpPr>
          <p:cNvPr id="376" name="Shape 376"/>
          <p:cNvSpPr txBox="1"/>
          <p:nvPr>
            <p:ph type="title"/>
          </p:nvPr>
        </p:nvSpPr>
        <p:spPr>
          <a:xfrm>
            <a:off x="311700" y="47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o"/>
              <a:t>Algorithm Pipeline</a:t>
            </a:r>
            <a:endParaRPr/>
          </a:p>
          <a:p>
            <a:pPr indent="0" lvl="0" marL="0" rtl="0">
              <a:spcBef>
                <a:spcPts val="0"/>
              </a:spcBef>
              <a:spcAft>
                <a:spcPts val="0"/>
              </a:spcAft>
              <a:buNone/>
            </a:pPr>
            <a:r>
              <a:t/>
            </a:r>
            <a:endParaRPr/>
          </a:p>
        </p:txBody>
      </p:sp>
      <p:sp>
        <p:nvSpPr>
          <p:cNvPr id="377" name="Shape 377"/>
          <p:cNvSpPr/>
          <p:nvPr/>
        </p:nvSpPr>
        <p:spPr>
          <a:xfrm>
            <a:off x="3042725" y="1816300"/>
            <a:ext cx="1514400" cy="713400"/>
          </a:xfrm>
          <a:prstGeom prst="flowChartAlternateProcess">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Target Allocation</a:t>
            </a:r>
            <a:endParaRPr/>
          </a:p>
        </p:txBody>
      </p:sp>
      <p:sp>
        <p:nvSpPr>
          <p:cNvPr id="378" name="Shape 378"/>
          <p:cNvSpPr/>
          <p:nvPr/>
        </p:nvSpPr>
        <p:spPr>
          <a:xfrm>
            <a:off x="3806075" y="2696765"/>
            <a:ext cx="1514400" cy="713400"/>
          </a:xfrm>
          <a:prstGeom prst="flowChartAlternateProcess">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Path Generation</a:t>
            </a:r>
            <a:endParaRPr/>
          </a:p>
        </p:txBody>
      </p:sp>
      <p:sp>
        <p:nvSpPr>
          <p:cNvPr id="379" name="Shape 379"/>
          <p:cNvSpPr/>
          <p:nvPr/>
        </p:nvSpPr>
        <p:spPr>
          <a:xfrm>
            <a:off x="4423800" y="3602246"/>
            <a:ext cx="15144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Conflict Resolution</a:t>
            </a:r>
            <a:endParaRPr/>
          </a:p>
        </p:txBody>
      </p:sp>
      <p:sp>
        <p:nvSpPr>
          <p:cNvPr id="380" name="Shape 380"/>
          <p:cNvSpPr/>
          <p:nvPr/>
        </p:nvSpPr>
        <p:spPr>
          <a:xfrm rot="5400000">
            <a:off x="4540325" y="2107325"/>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p:nvPr/>
        </p:nvSpPr>
        <p:spPr>
          <a:xfrm rot="5400000">
            <a:off x="5304835" y="3010604"/>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Shape 382"/>
          <p:cNvSpPr/>
          <p:nvPr/>
        </p:nvSpPr>
        <p:spPr>
          <a:xfrm rot="-5400000">
            <a:off x="3233725" y="2571075"/>
            <a:ext cx="586500" cy="555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p:nvPr/>
        </p:nvSpPr>
        <p:spPr>
          <a:xfrm rot="-5400000">
            <a:off x="3852600" y="3425475"/>
            <a:ext cx="586500" cy="555900"/>
          </a:xfrm>
          <a:prstGeom prst="bentArrow">
            <a:avLst>
              <a:gd fmla="val 25000" name="adj1"/>
              <a:gd fmla="val 25000" name="adj2"/>
              <a:gd fmla="val 25000" name="adj3"/>
              <a:gd fmla="val 43750" name="adj4"/>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p:nvPr/>
        </p:nvSpPr>
        <p:spPr>
          <a:xfrm>
            <a:off x="696425" y="1795300"/>
            <a:ext cx="2233500" cy="75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i="1" lang="no"/>
              <a:t>Waypoints, World Model</a:t>
            </a:r>
            <a:endParaRPr i="1"/>
          </a:p>
        </p:txBody>
      </p:sp>
      <p:sp>
        <p:nvSpPr>
          <p:cNvPr id="385" name="Shape 385"/>
          <p:cNvSpPr/>
          <p:nvPr/>
        </p:nvSpPr>
        <p:spPr>
          <a:xfrm>
            <a:off x="6146375" y="3825000"/>
            <a:ext cx="2022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no"/>
              <a:t>Path Trajectory</a:t>
            </a:r>
            <a:endParaRPr i="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Path planning approaches</a:t>
            </a:r>
            <a:endParaRPr/>
          </a:p>
        </p:txBody>
      </p:sp>
      <p:sp>
        <p:nvSpPr>
          <p:cNvPr id="391" name="Shape 3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Artificial Potential Fields (APF)</a:t>
            </a:r>
            <a:endParaRPr/>
          </a:p>
          <a:p>
            <a:pPr indent="-317500" lvl="1" marL="914400" rtl="0">
              <a:spcBef>
                <a:spcPts val="0"/>
              </a:spcBef>
              <a:spcAft>
                <a:spcPts val="0"/>
              </a:spcAft>
              <a:buClr>
                <a:srgbClr val="0B5394"/>
              </a:buClr>
              <a:buSzPts val="1400"/>
              <a:buChar char="○"/>
            </a:pPr>
            <a:r>
              <a:rPr i="1" lang="no">
                <a:solidFill>
                  <a:srgbClr val="0B5394"/>
                </a:solidFill>
              </a:rPr>
              <a:t>Pros</a:t>
            </a:r>
            <a:r>
              <a:rPr lang="no">
                <a:solidFill>
                  <a:srgbClr val="0B5394"/>
                </a:solidFill>
              </a:rPr>
              <a:t> : Computationally cheap</a:t>
            </a:r>
            <a:endParaRPr>
              <a:solidFill>
                <a:srgbClr val="0B5394"/>
              </a:solidFill>
            </a:endParaRPr>
          </a:p>
          <a:p>
            <a:pPr indent="-317500" lvl="1" marL="914400" rtl="0">
              <a:spcBef>
                <a:spcPts val="0"/>
              </a:spcBef>
              <a:spcAft>
                <a:spcPts val="0"/>
              </a:spcAft>
              <a:buClr>
                <a:srgbClr val="990000"/>
              </a:buClr>
              <a:buSzPts val="1400"/>
              <a:buChar char="○"/>
            </a:pPr>
            <a:r>
              <a:rPr i="1" lang="no">
                <a:solidFill>
                  <a:srgbClr val="990000"/>
                </a:solidFill>
              </a:rPr>
              <a:t>Cons</a:t>
            </a:r>
            <a:r>
              <a:rPr lang="no">
                <a:solidFill>
                  <a:srgbClr val="990000"/>
                </a:solidFill>
              </a:rPr>
              <a:t> : Can get trapped in local minima</a:t>
            </a:r>
            <a:endParaRPr/>
          </a:p>
        </p:txBody>
      </p:sp>
      <p:pic>
        <p:nvPicPr>
          <p:cNvPr id="392" name="Shape 392"/>
          <p:cNvPicPr preferRelativeResize="0"/>
          <p:nvPr/>
        </p:nvPicPr>
        <p:blipFill>
          <a:blip r:embed="rId3">
            <a:alphaModFix/>
          </a:blip>
          <a:stretch>
            <a:fillRect/>
          </a:stretch>
        </p:blipFill>
        <p:spPr>
          <a:xfrm>
            <a:off x="4711075" y="445037"/>
            <a:ext cx="4278649" cy="2144350"/>
          </a:xfrm>
          <a:prstGeom prst="rect">
            <a:avLst/>
          </a:prstGeom>
          <a:noFill/>
          <a:ln>
            <a:noFill/>
          </a:ln>
        </p:spPr>
      </p:pic>
      <p:pic>
        <p:nvPicPr>
          <p:cNvPr id="393" name="Shape 393"/>
          <p:cNvPicPr preferRelativeResize="0"/>
          <p:nvPr/>
        </p:nvPicPr>
        <p:blipFill>
          <a:blip r:embed="rId4">
            <a:alphaModFix/>
          </a:blip>
          <a:stretch>
            <a:fillRect/>
          </a:stretch>
        </p:blipFill>
        <p:spPr>
          <a:xfrm>
            <a:off x="4875412" y="2589387"/>
            <a:ext cx="3949974" cy="2512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Path planning approaches</a:t>
            </a:r>
            <a:endParaRPr/>
          </a:p>
        </p:txBody>
      </p:sp>
      <p:sp>
        <p:nvSpPr>
          <p:cNvPr id="399" name="Shape 3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Artificial Potential Fields (APF)</a:t>
            </a:r>
            <a:endParaRPr>
              <a:solidFill>
                <a:srgbClr val="990000"/>
              </a:solidFill>
            </a:endParaRPr>
          </a:p>
          <a:p>
            <a:pPr indent="-342900" lvl="0" marL="457200" rtl="0">
              <a:spcBef>
                <a:spcPts val="0"/>
              </a:spcBef>
              <a:spcAft>
                <a:spcPts val="0"/>
              </a:spcAft>
              <a:buSzPts val="1800"/>
              <a:buChar char="●"/>
            </a:pPr>
            <a:r>
              <a:rPr lang="no"/>
              <a:t>Reward-based (e.g. Dec-POMDPs)</a:t>
            </a:r>
            <a:endParaRPr/>
          </a:p>
          <a:p>
            <a:pPr indent="-317500" lvl="1" marL="914400" rtl="0">
              <a:spcBef>
                <a:spcPts val="0"/>
              </a:spcBef>
              <a:spcAft>
                <a:spcPts val="0"/>
              </a:spcAft>
              <a:buSzPts val="1400"/>
              <a:buChar char="○"/>
            </a:pPr>
            <a:r>
              <a:rPr i="1" lang="no">
                <a:solidFill>
                  <a:srgbClr val="0B5394"/>
                </a:solidFill>
              </a:rPr>
              <a:t>Pros</a:t>
            </a:r>
            <a:r>
              <a:rPr lang="no">
                <a:solidFill>
                  <a:srgbClr val="0B5394"/>
                </a:solidFill>
              </a:rPr>
              <a:t> : Generates optimal paths</a:t>
            </a:r>
            <a:endParaRPr>
              <a:solidFill>
                <a:srgbClr val="0B5394"/>
              </a:solidFill>
            </a:endParaRPr>
          </a:p>
          <a:p>
            <a:pPr indent="-317500" lvl="1" marL="914400" rtl="0">
              <a:spcBef>
                <a:spcPts val="0"/>
              </a:spcBef>
              <a:spcAft>
                <a:spcPts val="0"/>
              </a:spcAft>
              <a:buClr>
                <a:srgbClr val="990000"/>
              </a:buClr>
              <a:buSzPts val="1400"/>
              <a:buChar char="○"/>
            </a:pPr>
            <a:r>
              <a:rPr i="1" lang="no">
                <a:solidFill>
                  <a:srgbClr val="990000"/>
                </a:solidFill>
              </a:rPr>
              <a:t>Cons</a:t>
            </a:r>
            <a:r>
              <a:rPr lang="no">
                <a:solidFill>
                  <a:srgbClr val="990000"/>
                </a:solidFill>
              </a:rPr>
              <a:t> : NEXP-complete</a:t>
            </a:r>
            <a:endParaRPr>
              <a:solidFill>
                <a:srgbClr val="990000"/>
              </a:solidFill>
            </a:endParaRPr>
          </a:p>
        </p:txBody>
      </p:sp>
      <p:pic>
        <p:nvPicPr>
          <p:cNvPr id="400" name="Shape 400"/>
          <p:cNvPicPr preferRelativeResize="0"/>
          <p:nvPr/>
        </p:nvPicPr>
        <p:blipFill>
          <a:blip r:embed="rId3">
            <a:alphaModFix/>
          </a:blip>
          <a:stretch>
            <a:fillRect/>
          </a:stretch>
        </p:blipFill>
        <p:spPr>
          <a:xfrm>
            <a:off x="5172525" y="274325"/>
            <a:ext cx="3659775" cy="2132051"/>
          </a:xfrm>
          <a:prstGeom prst="rect">
            <a:avLst/>
          </a:prstGeom>
          <a:noFill/>
          <a:ln>
            <a:noFill/>
          </a:ln>
        </p:spPr>
      </p:pic>
      <p:pic>
        <p:nvPicPr>
          <p:cNvPr id="401" name="Shape 401"/>
          <p:cNvPicPr preferRelativeResize="0"/>
          <p:nvPr/>
        </p:nvPicPr>
        <p:blipFill>
          <a:blip r:embed="rId4">
            <a:alphaModFix/>
          </a:blip>
          <a:stretch>
            <a:fillRect/>
          </a:stretch>
        </p:blipFill>
        <p:spPr>
          <a:xfrm>
            <a:off x="2368975" y="2611225"/>
            <a:ext cx="6666299" cy="2424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Path planning approaches</a:t>
            </a:r>
            <a:endParaRPr/>
          </a:p>
        </p:txBody>
      </p:sp>
      <p:sp>
        <p:nvSpPr>
          <p:cNvPr id="407" name="Shape 4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Artificial Potential Fields (APF)</a:t>
            </a:r>
            <a:endParaRPr>
              <a:solidFill>
                <a:srgbClr val="990000"/>
              </a:solidFill>
            </a:endParaRPr>
          </a:p>
          <a:p>
            <a:pPr indent="-342900" lvl="0" marL="457200" rtl="0">
              <a:spcBef>
                <a:spcPts val="0"/>
              </a:spcBef>
              <a:spcAft>
                <a:spcPts val="0"/>
              </a:spcAft>
              <a:buSzPts val="1800"/>
              <a:buChar char="●"/>
            </a:pPr>
            <a:r>
              <a:rPr lang="no"/>
              <a:t>Reward-based (e.g. Dec-POMDPs)</a:t>
            </a:r>
            <a:endParaRPr/>
          </a:p>
          <a:p>
            <a:pPr indent="-342900" lvl="0" marL="457200" rtl="0">
              <a:spcBef>
                <a:spcPts val="0"/>
              </a:spcBef>
              <a:spcAft>
                <a:spcPts val="0"/>
              </a:spcAft>
              <a:buSzPts val="1800"/>
              <a:buChar char="●"/>
            </a:pPr>
            <a:r>
              <a:rPr lang="no"/>
              <a:t>Sample-based (e.g. RRT, PRM)</a:t>
            </a:r>
            <a:endParaRPr/>
          </a:p>
          <a:p>
            <a:pPr indent="-317500" lvl="1" marL="914400" rtl="0">
              <a:spcBef>
                <a:spcPts val="0"/>
              </a:spcBef>
              <a:spcAft>
                <a:spcPts val="0"/>
              </a:spcAft>
              <a:buClr>
                <a:srgbClr val="0B5394"/>
              </a:buClr>
              <a:buSzPts val="1400"/>
              <a:buChar char="○"/>
            </a:pPr>
            <a:r>
              <a:rPr i="1" lang="no">
                <a:solidFill>
                  <a:srgbClr val="0B5394"/>
                </a:solidFill>
              </a:rPr>
              <a:t>Pros</a:t>
            </a:r>
            <a:r>
              <a:rPr lang="no">
                <a:solidFill>
                  <a:srgbClr val="0B5394"/>
                </a:solidFill>
              </a:rPr>
              <a:t> : Handles highly dimensional spaces</a:t>
            </a:r>
            <a:endParaRPr>
              <a:solidFill>
                <a:srgbClr val="0B5394"/>
              </a:solidFill>
            </a:endParaRPr>
          </a:p>
          <a:p>
            <a:pPr indent="-317500" lvl="1" marL="914400" rtl="0">
              <a:spcBef>
                <a:spcPts val="0"/>
              </a:spcBef>
              <a:spcAft>
                <a:spcPts val="0"/>
              </a:spcAft>
              <a:buClr>
                <a:srgbClr val="0B5394"/>
              </a:buClr>
              <a:buSzPts val="1400"/>
              <a:buChar char="○"/>
            </a:pPr>
            <a:r>
              <a:rPr i="1" lang="no">
                <a:solidFill>
                  <a:srgbClr val="990000"/>
                </a:solidFill>
              </a:rPr>
              <a:t>Cons</a:t>
            </a:r>
            <a:r>
              <a:rPr lang="no">
                <a:solidFill>
                  <a:srgbClr val="990000"/>
                </a:solidFill>
              </a:rPr>
              <a:t> : Probabilistically complete</a:t>
            </a:r>
            <a:endParaRPr>
              <a:solidFill>
                <a:srgbClr val="990000"/>
              </a:solidFill>
            </a:endParaRPr>
          </a:p>
        </p:txBody>
      </p:sp>
      <p:pic>
        <p:nvPicPr>
          <p:cNvPr id="408" name="Shape 408"/>
          <p:cNvPicPr preferRelativeResize="0"/>
          <p:nvPr/>
        </p:nvPicPr>
        <p:blipFill>
          <a:blip r:embed="rId3">
            <a:alphaModFix/>
          </a:blip>
          <a:stretch>
            <a:fillRect/>
          </a:stretch>
        </p:blipFill>
        <p:spPr>
          <a:xfrm>
            <a:off x="4871575" y="1070250"/>
            <a:ext cx="3744500" cy="374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Path planning approaches</a:t>
            </a:r>
            <a:endParaRPr/>
          </a:p>
        </p:txBody>
      </p:sp>
      <p:sp>
        <p:nvSpPr>
          <p:cNvPr id="414" name="Shape 4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Artificial Potential Fields (APF)</a:t>
            </a:r>
            <a:endParaRPr>
              <a:solidFill>
                <a:srgbClr val="990000"/>
              </a:solidFill>
            </a:endParaRPr>
          </a:p>
          <a:p>
            <a:pPr indent="-342900" lvl="0" marL="457200" rtl="0">
              <a:spcBef>
                <a:spcPts val="0"/>
              </a:spcBef>
              <a:spcAft>
                <a:spcPts val="0"/>
              </a:spcAft>
              <a:buSzPts val="1800"/>
              <a:buChar char="●"/>
            </a:pPr>
            <a:r>
              <a:rPr lang="no"/>
              <a:t>Reward-based (e.g. Dec-POMDPs)</a:t>
            </a:r>
            <a:endParaRPr/>
          </a:p>
          <a:p>
            <a:pPr indent="-342900" lvl="0" marL="457200" rtl="0">
              <a:spcBef>
                <a:spcPts val="0"/>
              </a:spcBef>
              <a:spcAft>
                <a:spcPts val="0"/>
              </a:spcAft>
              <a:buSzPts val="1800"/>
              <a:buChar char="●"/>
            </a:pPr>
            <a:r>
              <a:rPr lang="no"/>
              <a:t>Sample-based (e.g. RRT, PRM)</a:t>
            </a:r>
            <a:endParaRPr/>
          </a:p>
          <a:p>
            <a:pPr indent="-342900" lvl="0" marL="457200" rtl="0">
              <a:spcBef>
                <a:spcPts val="0"/>
              </a:spcBef>
              <a:spcAft>
                <a:spcPts val="0"/>
              </a:spcAft>
              <a:buSzPts val="1800"/>
              <a:buChar char="●"/>
            </a:pPr>
            <a:r>
              <a:rPr lang="no"/>
              <a:t>Grid-based (e.g. A*, D*)</a:t>
            </a:r>
            <a:endParaRPr/>
          </a:p>
          <a:p>
            <a:pPr indent="-317500" lvl="1" marL="914400" rtl="0">
              <a:spcBef>
                <a:spcPts val="0"/>
              </a:spcBef>
              <a:spcAft>
                <a:spcPts val="0"/>
              </a:spcAft>
              <a:buClr>
                <a:srgbClr val="0B5394"/>
              </a:buClr>
              <a:buSzPts val="1400"/>
              <a:buChar char="○"/>
            </a:pPr>
            <a:r>
              <a:rPr i="1" lang="no">
                <a:solidFill>
                  <a:srgbClr val="0B5394"/>
                </a:solidFill>
              </a:rPr>
              <a:t>Pros</a:t>
            </a:r>
            <a:r>
              <a:rPr lang="no">
                <a:solidFill>
                  <a:srgbClr val="0B5394"/>
                </a:solidFill>
              </a:rPr>
              <a:t> : Complete</a:t>
            </a:r>
            <a:endParaRPr>
              <a:solidFill>
                <a:srgbClr val="0B5394"/>
              </a:solidFill>
            </a:endParaRPr>
          </a:p>
          <a:p>
            <a:pPr indent="-317500" lvl="1" marL="914400" rtl="0">
              <a:spcBef>
                <a:spcPts val="0"/>
              </a:spcBef>
              <a:spcAft>
                <a:spcPts val="0"/>
              </a:spcAft>
              <a:buClr>
                <a:srgbClr val="990000"/>
              </a:buClr>
              <a:buSzPts val="1400"/>
              <a:buChar char="○"/>
            </a:pPr>
            <a:r>
              <a:rPr i="1" lang="no">
                <a:solidFill>
                  <a:srgbClr val="990000"/>
                </a:solidFill>
              </a:rPr>
              <a:t>Cons</a:t>
            </a:r>
            <a:r>
              <a:rPr lang="no">
                <a:solidFill>
                  <a:srgbClr val="990000"/>
                </a:solidFill>
              </a:rPr>
              <a:t> : Limited by grid resolution</a:t>
            </a:r>
            <a:endParaRPr>
              <a:solidFill>
                <a:srgbClr val="990000"/>
              </a:solidFill>
            </a:endParaRPr>
          </a:p>
          <a:p>
            <a:pPr indent="0" lvl="0" marL="0" rtl="0">
              <a:spcBef>
                <a:spcPts val="1600"/>
              </a:spcBef>
              <a:spcAft>
                <a:spcPts val="1600"/>
              </a:spcAft>
              <a:buNone/>
            </a:pPr>
            <a:r>
              <a:t/>
            </a:r>
            <a:endParaRPr/>
          </a:p>
        </p:txBody>
      </p:sp>
      <p:pic>
        <p:nvPicPr>
          <p:cNvPr id="415" name="Shape 415"/>
          <p:cNvPicPr preferRelativeResize="0"/>
          <p:nvPr/>
        </p:nvPicPr>
        <p:blipFill>
          <a:blip r:embed="rId3">
            <a:alphaModFix/>
          </a:blip>
          <a:stretch>
            <a:fillRect/>
          </a:stretch>
        </p:blipFill>
        <p:spPr>
          <a:xfrm>
            <a:off x="4778700" y="1467950"/>
            <a:ext cx="3849651" cy="2207600"/>
          </a:xfrm>
          <a:prstGeom prst="rect">
            <a:avLst/>
          </a:prstGeom>
          <a:noFill/>
          <a:ln>
            <a:noFill/>
          </a:ln>
        </p:spPr>
      </p:pic>
      <p:sp>
        <p:nvSpPr>
          <p:cNvPr id="416" name="Shape 416"/>
          <p:cNvSpPr/>
          <p:nvPr/>
        </p:nvSpPr>
        <p:spPr>
          <a:xfrm>
            <a:off x="898975" y="4125775"/>
            <a:ext cx="7077900" cy="773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o" sz="1800"/>
              <a:t>Grid-based planners are generally less efficient than sample-based planners, however provide stronger guarantees</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sz="2400"/>
              <a:t>Brief (and not complete) history of grid-based path planners</a:t>
            </a:r>
            <a:endParaRPr sz="2400"/>
          </a:p>
        </p:txBody>
      </p:sp>
      <p:sp>
        <p:nvSpPr>
          <p:cNvPr id="422" name="Shape 422"/>
          <p:cNvSpPr txBox="1"/>
          <p:nvPr>
            <p:ph idx="1" type="body"/>
          </p:nvPr>
        </p:nvSpPr>
        <p:spPr>
          <a:xfrm>
            <a:off x="3800725" y="1508000"/>
            <a:ext cx="5343300" cy="3000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Dijkstras Algorithm (Edsger Dijkstra; 1956)</a:t>
            </a:r>
            <a:endParaRPr/>
          </a:p>
          <a:p>
            <a:pPr indent="0" lvl="0" marL="457200" rtl="0">
              <a:spcBef>
                <a:spcPts val="1600"/>
              </a:spcBef>
              <a:spcAft>
                <a:spcPts val="1600"/>
              </a:spcAft>
              <a:buNone/>
            </a:pPr>
            <a:r>
              <a:t/>
            </a:r>
            <a:endParaRPr/>
          </a:p>
        </p:txBody>
      </p:sp>
      <p:pic>
        <p:nvPicPr>
          <p:cNvPr id="423" name="Shape 423"/>
          <p:cNvPicPr preferRelativeResize="0"/>
          <p:nvPr/>
        </p:nvPicPr>
        <p:blipFill>
          <a:blip r:embed="rId3">
            <a:alphaModFix/>
          </a:blip>
          <a:stretch>
            <a:fillRect/>
          </a:stretch>
        </p:blipFill>
        <p:spPr>
          <a:xfrm>
            <a:off x="142575" y="2020400"/>
            <a:ext cx="3658150" cy="2000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sz="2400"/>
              <a:t>Brief (and not complete) history of grid-based path planners</a:t>
            </a:r>
            <a:endParaRPr sz="2400"/>
          </a:p>
        </p:txBody>
      </p:sp>
      <p:sp>
        <p:nvSpPr>
          <p:cNvPr id="429" name="Shape 429"/>
          <p:cNvSpPr txBox="1"/>
          <p:nvPr>
            <p:ph idx="1" type="body"/>
          </p:nvPr>
        </p:nvSpPr>
        <p:spPr>
          <a:xfrm>
            <a:off x="3800725" y="1508000"/>
            <a:ext cx="5343300" cy="3000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Dijkstras Algorithm (Edsger Dijkstra; 1956)</a:t>
            </a:r>
            <a:endParaRPr/>
          </a:p>
          <a:p>
            <a:pPr indent="-342900" lvl="0" marL="457200" rtl="0">
              <a:spcBef>
                <a:spcPts val="0"/>
              </a:spcBef>
              <a:spcAft>
                <a:spcPts val="0"/>
              </a:spcAft>
              <a:buSzPts val="1800"/>
              <a:buChar char="●"/>
            </a:pPr>
            <a:r>
              <a:rPr lang="no"/>
              <a:t>A* (Nils Nilsson, Peter Hart, Bertram Raphael; 1968)</a:t>
            </a:r>
            <a:endParaRPr/>
          </a:p>
          <a:p>
            <a:pPr indent="-317500" lvl="1" marL="914400" rtl="0">
              <a:spcBef>
                <a:spcPts val="0"/>
              </a:spcBef>
              <a:spcAft>
                <a:spcPts val="0"/>
              </a:spcAft>
              <a:buSzPts val="1400"/>
              <a:buChar char="○"/>
            </a:pPr>
            <a:r>
              <a:rPr lang="no"/>
              <a:t>Adds heuristic to guide search from start node</a:t>
            </a:r>
            <a:endParaRPr/>
          </a:p>
          <a:p>
            <a:pPr indent="0" lvl="0" marL="0" marR="0" rtl="0" algn="l">
              <a:lnSpc>
                <a:spcPct val="115000"/>
              </a:lnSpc>
              <a:spcBef>
                <a:spcPts val="1600"/>
              </a:spcBef>
              <a:spcAft>
                <a:spcPts val="0"/>
              </a:spcAft>
              <a:buNone/>
            </a:pPr>
            <a:r>
              <a:t/>
            </a:r>
            <a:endParaRPr/>
          </a:p>
          <a:p>
            <a:pPr indent="0" lvl="0" marL="457200" rtl="0">
              <a:spcBef>
                <a:spcPts val="1600"/>
              </a:spcBef>
              <a:spcAft>
                <a:spcPts val="1600"/>
              </a:spcAft>
              <a:buNone/>
            </a:pPr>
            <a:r>
              <a:t/>
            </a:r>
            <a:endParaRPr/>
          </a:p>
        </p:txBody>
      </p:sp>
      <p:pic>
        <p:nvPicPr>
          <p:cNvPr id="430" name="Shape 430"/>
          <p:cNvPicPr preferRelativeResize="0"/>
          <p:nvPr/>
        </p:nvPicPr>
        <p:blipFill>
          <a:blip r:embed="rId3">
            <a:alphaModFix/>
          </a:blip>
          <a:stretch>
            <a:fillRect/>
          </a:stretch>
        </p:blipFill>
        <p:spPr>
          <a:xfrm>
            <a:off x="142575" y="2020400"/>
            <a:ext cx="3658150" cy="2000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sz="2400"/>
              <a:t>Brief (and not complete) history of grid-based path planners</a:t>
            </a:r>
            <a:endParaRPr sz="2400"/>
          </a:p>
        </p:txBody>
      </p:sp>
      <p:sp>
        <p:nvSpPr>
          <p:cNvPr id="436" name="Shape 436"/>
          <p:cNvSpPr txBox="1"/>
          <p:nvPr>
            <p:ph idx="1" type="body"/>
          </p:nvPr>
        </p:nvSpPr>
        <p:spPr>
          <a:xfrm>
            <a:off x="3800725" y="1508000"/>
            <a:ext cx="5343300" cy="3000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Dijkstras Algorithm (Edsger Dijkstra; 1956)</a:t>
            </a:r>
            <a:endParaRPr/>
          </a:p>
          <a:p>
            <a:pPr indent="-342900" lvl="0" marL="457200" rtl="0">
              <a:spcBef>
                <a:spcPts val="0"/>
              </a:spcBef>
              <a:spcAft>
                <a:spcPts val="0"/>
              </a:spcAft>
              <a:buSzPts val="1800"/>
              <a:buChar char="●"/>
            </a:pPr>
            <a:r>
              <a:rPr lang="no"/>
              <a:t>A* (Nils Nilsson, Peter Hart, Bertram Raphael; 1968)</a:t>
            </a:r>
            <a:endParaRPr/>
          </a:p>
          <a:p>
            <a:pPr indent="-317500" lvl="1" marL="914400" rtl="0">
              <a:spcBef>
                <a:spcPts val="0"/>
              </a:spcBef>
              <a:spcAft>
                <a:spcPts val="0"/>
              </a:spcAft>
              <a:buSzPts val="1400"/>
              <a:buChar char="○"/>
            </a:pPr>
            <a:r>
              <a:rPr lang="no"/>
              <a:t>Adds heuristic to guide search from start node</a:t>
            </a:r>
            <a:endParaRPr/>
          </a:p>
          <a:p>
            <a:pPr indent="-342900" lvl="0" marL="457200" rtl="0">
              <a:spcBef>
                <a:spcPts val="0"/>
              </a:spcBef>
              <a:spcAft>
                <a:spcPts val="0"/>
              </a:spcAft>
              <a:buSzPts val="1800"/>
              <a:buChar char="●"/>
            </a:pPr>
            <a:r>
              <a:rPr lang="no"/>
              <a:t>D* (Anthony Stentz; 1994)</a:t>
            </a:r>
            <a:endParaRPr/>
          </a:p>
          <a:p>
            <a:pPr indent="-317500" lvl="1" marL="914400" rtl="0">
              <a:spcBef>
                <a:spcPts val="0"/>
              </a:spcBef>
              <a:spcAft>
                <a:spcPts val="0"/>
              </a:spcAft>
              <a:buSzPts val="1400"/>
              <a:buChar char="○"/>
            </a:pPr>
            <a:r>
              <a:rPr lang="no"/>
              <a:t>Dynamic A*, re-evaluates nodes as edge costs change</a:t>
            </a:r>
            <a:endParaRPr/>
          </a:p>
          <a:p>
            <a:pPr indent="0" lvl="0" marL="457200" rtl="0">
              <a:spcBef>
                <a:spcPts val="1600"/>
              </a:spcBef>
              <a:spcAft>
                <a:spcPts val="1600"/>
              </a:spcAft>
              <a:buNone/>
            </a:pPr>
            <a:r>
              <a:t/>
            </a:r>
            <a:endParaRPr/>
          </a:p>
        </p:txBody>
      </p:sp>
      <p:pic>
        <p:nvPicPr>
          <p:cNvPr id="437" name="Shape 437"/>
          <p:cNvPicPr preferRelativeResize="0"/>
          <p:nvPr/>
        </p:nvPicPr>
        <p:blipFill>
          <a:blip r:embed="rId3">
            <a:alphaModFix/>
          </a:blip>
          <a:stretch>
            <a:fillRect/>
          </a:stretch>
        </p:blipFill>
        <p:spPr>
          <a:xfrm>
            <a:off x="142575" y="2020400"/>
            <a:ext cx="3658150" cy="2000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sz="2400"/>
              <a:t>Brief (and not complete) history of grid-based path planners</a:t>
            </a:r>
            <a:endParaRPr sz="2400"/>
          </a:p>
        </p:txBody>
      </p:sp>
      <p:sp>
        <p:nvSpPr>
          <p:cNvPr id="443" name="Shape 443"/>
          <p:cNvSpPr txBox="1"/>
          <p:nvPr>
            <p:ph idx="1" type="body"/>
          </p:nvPr>
        </p:nvSpPr>
        <p:spPr>
          <a:xfrm>
            <a:off x="3800725" y="1508000"/>
            <a:ext cx="5343300" cy="3000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Dijkstras Algorithm (Edsger Dijkstra; 1956)</a:t>
            </a:r>
            <a:endParaRPr/>
          </a:p>
          <a:p>
            <a:pPr indent="-342900" lvl="0" marL="457200" rtl="0">
              <a:spcBef>
                <a:spcPts val="0"/>
              </a:spcBef>
              <a:spcAft>
                <a:spcPts val="0"/>
              </a:spcAft>
              <a:buSzPts val="1800"/>
              <a:buChar char="●"/>
            </a:pPr>
            <a:r>
              <a:rPr lang="no"/>
              <a:t>A* (Nils Nilsson, Peter Hart, Bertram Raphael; 1968)</a:t>
            </a:r>
            <a:endParaRPr/>
          </a:p>
          <a:p>
            <a:pPr indent="-317500" lvl="1" marL="914400" rtl="0">
              <a:spcBef>
                <a:spcPts val="0"/>
              </a:spcBef>
              <a:spcAft>
                <a:spcPts val="0"/>
              </a:spcAft>
              <a:buSzPts val="1400"/>
              <a:buChar char="○"/>
            </a:pPr>
            <a:r>
              <a:rPr lang="no"/>
              <a:t>Adds heuristic to guide search from start node</a:t>
            </a:r>
            <a:endParaRPr/>
          </a:p>
          <a:p>
            <a:pPr indent="-342900" lvl="0" marL="457200" rtl="0">
              <a:spcBef>
                <a:spcPts val="0"/>
              </a:spcBef>
              <a:spcAft>
                <a:spcPts val="0"/>
              </a:spcAft>
              <a:buSzPts val="1800"/>
              <a:buChar char="●"/>
            </a:pPr>
            <a:r>
              <a:rPr lang="no"/>
              <a:t>D* (Anthony Stentz; 1994)</a:t>
            </a:r>
            <a:endParaRPr/>
          </a:p>
          <a:p>
            <a:pPr indent="-317500" lvl="1" marL="914400" rtl="0">
              <a:spcBef>
                <a:spcPts val="0"/>
              </a:spcBef>
              <a:spcAft>
                <a:spcPts val="0"/>
              </a:spcAft>
              <a:buSzPts val="1400"/>
              <a:buChar char="○"/>
            </a:pPr>
            <a:r>
              <a:rPr lang="no"/>
              <a:t>Dynamic A*, re-evaluates nodes as edge costs change</a:t>
            </a:r>
            <a:endParaRPr/>
          </a:p>
          <a:p>
            <a:pPr indent="-342900" lvl="0" marL="457200" rtl="0">
              <a:spcBef>
                <a:spcPts val="0"/>
              </a:spcBef>
              <a:spcAft>
                <a:spcPts val="0"/>
              </a:spcAft>
              <a:buSzPts val="1800"/>
              <a:buChar char="●"/>
            </a:pPr>
            <a:r>
              <a:rPr lang="no"/>
              <a:t>LPA* (Sven Koenig; 2004)</a:t>
            </a:r>
            <a:endParaRPr/>
          </a:p>
          <a:p>
            <a:pPr indent="-317500" lvl="1" marL="914400" rtl="0">
              <a:spcBef>
                <a:spcPts val="0"/>
              </a:spcBef>
              <a:spcAft>
                <a:spcPts val="0"/>
              </a:spcAft>
              <a:buSzPts val="1400"/>
              <a:buChar char="○"/>
            </a:pPr>
            <a:r>
              <a:rPr lang="no"/>
              <a:t>Incremental A*</a:t>
            </a:r>
            <a:endParaRPr/>
          </a:p>
          <a:p>
            <a:pPr indent="-342900" lvl="0" marL="457200" rtl="0">
              <a:spcBef>
                <a:spcPts val="0"/>
              </a:spcBef>
              <a:spcAft>
                <a:spcPts val="0"/>
              </a:spcAft>
              <a:buSzPts val="1800"/>
              <a:buChar char="●"/>
            </a:pPr>
            <a:r>
              <a:rPr lang="no"/>
              <a:t>D* Lite (Sven Koenig, Max Likhachev; 2005)</a:t>
            </a:r>
            <a:endParaRPr/>
          </a:p>
          <a:p>
            <a:pPr indent="-317500" lvl="1" marL="914400" rtl="0">
              <a:spcBef>
                <a:spcPts val="0"/>
              </a:spcBef>
              <a:spcAft>
                <a:spcPts val="0"/>
              </a:spcAft>
              <a:buSzPts val="1400"/>
              <a:buChar char="○"/>
            </a:pPr>
            <a:r>
              <a:rPr lang="no"/>
              <a:t>Reversal of LPA*, determines shortest path between </a:t>
            </a:r>
            <a:r>
              <a:rPr i="1" lang="no">
                <a:solidFill>
                  <a:srgbClr val="6FA8DC"/>
                </a:solidFill>
              </a:rPr>
              <a:t>current</a:t>
            </a:r>
            <a:r>
              <a:rPr lang="no"/>
              <a:t> node and </a:t>
            </a:r>
            <a:r>
              <a:rPr i="1" lang="no">
                <a:solidFill>
                  <a:srgbClr val="3D85C6"/>
                </a:solidFill>
              </a:rPr>
              <a:t>goal</a:t>
            </a:r>
            <a:r>
              <a:rPr lang="no"/>
              <a:t> node</a:t>
            </a:r>
            <a:endParaRPr/>
          </a:p>
          <a:p>
            <a:pPr indent="0" lvl="0" marL="457200" rtl="0">
              <a:spcBef>
                <a:spcPts val="1600"/>
              </a:spcBef>
              <a:spcAft>
                <a:spcPts val="1600"/>
              </a:spcAft>
              <a:buNone/>
            </a:pPr>
            <a:r>
              <a:t/>
            </a:r>
            <a:endParaRPr/>
          </a:p>
        </p:txBody>
      </p:sp>
      <p:pic>
        <p:nvPicPr>
          <p:cNvPr id="444" name="Shape 444"/>
          <p:cNvPicPr preferRelativeResize="0"/>
          <p:nvPr/>
        </p:nvPicPr>
        <p:blipFill>
          <a:blip r:embed="rId3">
            <a:alphaModFix/>
          </a:blip>
          <a:stretch>
            <a:fillRect/>
          </a:stretch>
        </p:blipFill>
        <p:spPr>
          <a:xfrm>
            <a:off x="142575" y="2020400"/>
            <a:ext cx="3658150" cy="2000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Motivating Applications</a:t>
            </a:r>
            <a:endParaRPr/>
          </a:p>
        </p:txBody>
      </p:sp>
      <p:pic>
        <p:nvPicPr>
          <p:cNvPr id="70" name="Shape 70"/>
          <p:cNvPicPr preferRelativeResize="0"/>
          <p:nvPr/>
        </p:nvPicPr>
        <p:blipFill>
          <a:blip r:embed="rId3">
            <a:alphaModFix/>
          </a:blip>
          <a:stretch>
            <a:fillRect/>
          </a:stretch>
        </p:blipFill>
        <p:spPr>
          <a:xfrm>
            <a:off x="490275" y="1166225"/>
            <a:ext cx="3583550" cy="2150150"/>
          </a:xfrm>
          <a:prstGeom prst="rect">
            <a:avLst/>
          </a:prstGeom>
          <a:noFill/>
          <a:ln>
            <a:noFill/>
          </a:ln>
        </p:spPr>
      </p:pic>
      <p:pic>
        <p:nvPicPr>
          <p:cNvPr id="71" name="Shape 71"/>
          <p:cNvPicPr preferRelativeResize="0"/>
          <p:nvPr/>
        </p:nvPicPr>
        <p:blipFill>
          <a:blip r:embed="rId4">
            <a:alphaModFix/>
          </a:blip>
          <a:stretch>
            <a:fillRect/>
          </a:stretch>
        </p:blipFill>
        <p:spPr>
          <a:xfrm>
            <a:off x="4630824" y="3198925"/>
            <a:ext cx="3898799" cy="1857976"/>
          </a:xfrm>
          <a:prstGeom prst="rect">
            <a:avLst/>
          </a:prstGeom>
          <a:noFill/>
          <a:ln>
            <a:noFill/>
          </a:ln>
        </p:spPr>
      </p:pic>
      <p:pic>
        <p:nvPicPr>
          <p:cNvPr id="72" name="Shape 72"/>
          <p:cNvPicPr preferRelativeResize="0"/>
          <p:nvPr/>
        </p:nvPicPr>
        <p:blipFill>
          <a:blip r:embed="rId5">
            <a:alphaModFix/>
          </a:blip>
          <a:stretch>
            <a:fillRect/>
          </a:stretch>
        </p:blipFill>
        <p:spPr>
          <a:xfrm>
            <a:off x="4154850" y="1166226"/>
            <a:ext cx="4850750" cy="1933075"/>
          </a:xfrm>
          <a:prstGeom prst="rect">
            <a:avLst/>
          </a:prstGeom>
          <a:noFill/>
          <a:ln>
            <a:noFill/>
          </a:ln>
        </p:spPr>
      </p:pic>
      <p:pic>
        <p:nvPicPr>
          <p:cNvPr id="73" name="Shape 73"/>
          <p:cNvPicPr preferRelativeResize="0"/>
          <p:nvPr/>
        </p:nvPicPr>
        <p:blipFill>
          <a:blip r:embed="rId6">
            <a:alphaModFix/>
          </a:blip>
          <a:stretch>
            <a:fillRect/>
          </a:stretch>
        </p:blipFill>
        <p:spPr>
          <a:xfrm>
            <a:off x="490275" y="3482580"/>
            <a:ext cx="3583550" cy="14334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A* Refresher</a:t>
            </a:r>
            <a:endParaRPr/>
          </a:p>
        </p:txBody>
      </p:sp>
      <p:sp>
        <p:nvSpPr>
          <p:cNvPr id="450" name="Shape 450"/>
          <p:cNvSpPr txBox="1"/>
          <p:nvPr>
            <p:ph idx="1" type="body"/>
          </p:nvPr>
        </p:nvSpPr>
        <p:spPr>
          <a:xfrm>
            <a:off x="311700" y="1152475"/>
            <a:ext cx="46497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i="1" lang="no">
                <a:solidFill>
                  <a:srgbClr val="3D85C6"/>
                </a:solidFill>
              </a:rPr>
              <a:t>Open</a:t>
            </a:r>
            <a:r>
              <a:rPr lang="no"/>
              <a:t> list : Nodes to be examined</a:t>
            </a:r>
            <a:endParaRPr/>
          </a:p>
          <a:p>
            <a:pPr indent="-342900" lvl="0" marL="457200" rtl="0">
              <a:spcBef>
                <a:spcPts val="0"/>
              </a:spcBef>
              <a:spcAft>
                <a:spcPts val="0"/>
              </a:spcAft>
              <a:buSzPts val="1800"/>
              <a:buChar char="●"/>
            </a:pPr>
            <a:r>
              <a:rPr i="1" lang="no">
                <a:solidFill>
                  <a:srgbClr val="3D85C6"/>
                </a:solidFill>
              </a:rPr>
              <a:t>Closed</a:t>
            </a:r>
            <a:r>
              <a:rPr lang="no"/>
              <a:t> list : Nodes already explored</a:t>
            </a:r>
            <a:endParaRPr/>
          </a:p>
          <a:p>
            <a:pPr indent="-342900" lvl="0" marL="457200" rtl="0">
              <a:spcBef>
                <a:spcPts val="0"/>
              </a:spcBef>
              <a:spcAft>
                <a:spcPts val="0"/>
              </a:spcAft>
              <a:buSzPts val="1800"/>
              <a:buChar char="●"/>
            </a:pPr>
            <a:r>
              <a:rPr lang="no"/>
              <a:t>Nodes ordered in open list by </a:t>
            </a:r>
            <a:r>
              <a:rPr i="1" lang="no">
                <a:solidFill>
                  <a:srgbClr val="3D85C6"/>
                </a:solidFill>
              </a:rPr>
              <a:t>evaluation function</a:t>
            </a:r>
            <a:endParaRPr i="1">
              <a:solidFill>
                <a:srgbClr val="3D85C6"/>
              </a:solidFill>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no"/>
              <a:t>Move top node from </a:t>
            </a:r>
            <a:r>
              <a:rPr i="1" lang="no">
                <a:solidFill>
                  <a:srgbClr val="3D85C6"/>
                </a:solidFill>
              </a:rPr>
              <a:t>open</a:t>
            </a:r>
            <a:r>
              <a:rPr lang="no"/>
              <a:t> list to </a:t>
            </a:r>
            <a:r>
              <a:rPr i="1" lang="no">
                <a:solidFill>
                  <a:srgbClr val="3D85C6"/>
                </a:solidFill>
              </a:rPr>
              <a:t>closed</a:t>
            </a:r>
            <a:r>
              <a:rPr lang="no"/>
              <a:t> list and add its neighbors to the </a:t>
            </a:r>
            <a:r>
              <a:rPr i="1" lang="no">
                <a:solidFill>
                  <a:srgbClr val="3D85C6"/>
                </a:solidFill>
              </a:rPr>
              <a:t>open</a:t>
            </a:r>
            <a:r>
              <a:rPr lang="no"/>
              <a:t> list</a:t>
            </a:r>
            <a:endParaRPr/>
          </a:p>
          <a:p>
            <a:pPr indent="-342900" lvl="0" marL="457200" rtl="0">
              <a:spcBef>
                <a:spcPts val="0"/>
              </a:spcBef>
              <a:spcAft>
                <a:spcPts val="0"/>
              </a:spcAft>
              <a:buSzPts val="1800"/>
              <a:buChar char="●"/>
            </a:pPr>
            <a:r>
              <a:rPr lang="no"/>
              <a:t>Path found when </a:t>
            </a:r>
            <a:r>
              <a:rPr i="1" lang="no">
                <a:solidFill>
                  <a:srgbClr val="3D85C6"/>
                </a:solidFill>
              </a:rPr>
              <a:t>goal</a:t>
            </a:r>
            <a:r>
              <a:rPr lang="no"/>
              <a:t> node is in the open list</a:t>
            </a:r>
            <a:endParaRPr/>
          </a:p>
        </p:txBody>
      </p:sp>
      <p:pic>
        <p:nvPicPr>
          <p:cNvPr id="451" name="Shape 451"/>
          <p:cNvPicPr preferRelativeResize="0"/>
          <p:nvPr/>
        </p:nvPicPr>
        <p:blipFill>
          <a:blip r:embed="rId3">
            <a:alphaModFix/>
          </a:blip>
          <a:stretch>
            <a:fillRect/>
          </a:stretch>
        </p:blipFill>
        <p:spPr>
          <a:xfrm>
            <a:off x="1224347" y="2644700"/>
            <a:ext cx="2591675" cy="431950"/>
          </a:xfrm>
          <a:prstGeom prst="rect">
            <a:avLst/>
          </a:prstGeom>
          <a:noFill/>
          <a:ln>
            <a:noFill/>
          </a:ln>
        </p:spPr>
      </p:pic>
      <p:pic>
        <p:nvPicPr>
          <p:cNvPr id="452" name="Shape 452"/>
          <p:cNvPicPr preferRelativeResize="0"/>
          <p:nvPr/>
        </p:nvPicPr>
        <p:blipFill>
          <a:blip r:embed="rId4">
            <a:alphaModFix/>
          </a:blip>
          <a:stretch>
            <a:fillRect/>
          </a:stretch>
        </p:blipFill>
        <p:spPr>
          <a:xfrm>
            <a:off x="5045525" y="1348750"/>
            <a:ext cx="3877799" cy="24459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How do we handle changes in environment? </a:t>
            </a:r>
            <a:endParaRPr>
              <a:solidFill>
                <a:srgbClr val="6D9EEB"/>
              </a:solidFill>
            </a:endParaRPr>
          </a:p>
        </p:txBody>
      </p:sp>
      <p:sp>
        <p:nvSpPr>
          <p:cNvPr id="458" name="Shape 458"/>
          <p:cNvSpPr txBox="1"/>
          <p:nvPr>
            <p:ph idx="1" type="body"/>
          </p:nvPr>
        </p:nvSpPr>
        <p:spPr>
          <a:xfrm>
            <a:off x="197900" y="1209375"/>
            <a:ext cx="7710900" cy="463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solidFill>
                  <a:srgbClr val="4A86E8"/>
                </a:solidFill>
              </a:rPr>
              <a:t>Lifelong Planning A* (LPA*)</a:t>
            </a:r>
            <a:r>
              <a:rPr lang="no"/>
              <a:t> introduces right hand side (rhs) value</a:t>
            </a:r>
            <a:endParaRPr/>
          </a:p>
          <a:p>
            <a:pPr indent="0" lvl="0" marL="0" rtl="0">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457200" rtl="0">
              <a:spcBef>
                <a:spcPts val="1600"/>
              </a:spcBef>
              <a:spcAft>
                <a:spcPts val="0"/>
              </a:spcAft>
              <a:buNone/>
            </a:pPr>
            <a:r>
              <a:t/>
            </a:r>
            <a:endParaRPr/>
          </a:p>
          <a:p>
            <a:pPr indent="0" lvl="0" marL="0" rtl="0">
              <a:spcBef>
                <a:spcPts val="1600"/>
              </a:spcBef>
              <a:spcAft>
                <a:spcPts val="1600"/>
              </a:spcAft>
              <a:buNone/>
            </a:pPr>
            <a:r>
              <a:t/>
            </a:r>
            <a:endParaRPr/>
          </a:p>
        </p:txBody>
      </p:sp>
      <p:pic>
        <p:nvPicPr>
          <p:cNvPr id="459" name="Shape 459"/>
          <p:cNvPicPr preferRelativeResize="0"/>
          <p:nvPr/>
        </p:nvPicPr>
        <p:blipFill>
          <a:blip r:embed="rId3">
            <a:alphaModFix/>
          </a:blip>
          <a:stretch>
            <a:fillRect/>
          </a:stretch>
        </p:blipFill>
        <p:spPr>
          <a:xfrm>
            <a:off x="4283987" y="1989325"/>
            <a:ext cx="4733674" cy="934900"/>
          </a:xfrm>
          <a:prstGeom prst="rect">
            <a:avLst/>
          </a:prstGeom>
          <a:noFill/>
          <a:ln>
            <a:noFill/>
          </a:ln>
        </p:spPr>
      </p:pic>
      <p:sp>
        <p:nvSpPr>
          <p:cNvPr id="460" name="Shape 460"/>
          <p:cNvSpPr/>
          <p:nvPr/>
        </p:nvSpPr>
        <p:spPr>
          <a:xfrm>
            <a:off x="5993113" y="3097225"/>
            <a:ext cx="506700" cy="512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s′</a:t>
            </a:r>
            <a:endParaRPr/>
          </a:p>
        </p:txBody>
      </p:sp>
      <p:sp>
        <p:nvSpPr>
          <p:cNvPr id="461" name="Shape 461"/>
          <p:cNvSpPr/>
          <p:nvPr/>
        </p:nvSpPr>
        <p:spPr>
          <a:xfrm>
            <a:off x="7088684" y="3097225"/>
            <a:ext cx="506700" cy="512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s</a:t>
            </a:r>
            <a:endParaRPr/>
          </a:p>
        </p:txBody>
      </p:sp>
      <p:cxnSp>
        <p:nvCxnSpPr>
          <p:cNvPr id="462" name="Shape 462"/>
          <p:cNvCxnSpPr>
            <a:stCxn id="460" idx="6"/>
            <a:endCxn id="461" idx="2"/>
          </p:cNvCxnSpPr>
          <p:nvPr/>
        </p:nvCxnSpPr>
        <p:spPr>
          <a:xfrm>
            <a:off x="6499813" y="3353275"/>
            <a:ext cx="588900" cy="0"/>
          </a:xfrm>
          <a:prstGeom prst="straightConnector1">
            <a:avLst/>
          </a:prstGeom>
          <a:noFill/>
          <a:ln cap="flat" cmpd="sng" w="9525">
            <a:solidFill>
              <a:schemeClr val="dk2"/>
            </a:solidFill>
            <a:prstDash val="solid"/>
            <a:round/>
            <a:headEnd len="med" w="med" type="none"/>
            <a:tailEnd len="med" w="med" type="triangle"/>
          </a:ln>
        </p:spPr>
      </p:cxnSp>
      <p:sp>
        <p:nvSpPr>
          <p:cNvPr id="463" name="Shape 463"/>
          <p:cNvSpPr txBox="1"/>
          <p:nvPr/>
        </p:nvSpPr>
        <p:spPr>
          <a:xfrm>
            <a:off x="6499738" y="3097225"/>
            <a:ext cx="588600" cy="22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100"/>
              <a:t>c(</a:t>
            </a:r>
            <a:r>
              <a:rPr lang="no" sz="1100">
                <a:solidFill>
                  <a:schemeClr val="dk1"/>
                </a:solidFill>
              </a:rPr>
              <a:t>s′,s)</a:t>
            </a:r>
            <a:endParaRPr sz="1100"/>
          </a:p>
        </p:txBody>
      </p:sp>
      <p:pic>
        <p:nvPicPr>
          <p:cNvPr id="464" name="Shape 464"/>
          <p:cNvPicPr preferRelativeResize="0"/>
          <p:nvPr/>
        </p:nvPicPr>
        <p:blipFill>
          <a:blip r:embed="rId4">
            <a:alphaModFix/>
          </a:blip>
          <a:stretch>
            <a:fillRect/>
          </a:stretch>
        </p:blipFill>
        <p:spPr>
          <a:xfrm>
            <a:off x="4605200" y="4256550"/>
            <a:ext cx="4382901" cy="306200"/>
          </a:xfrm>
          <a:prstGeom prst="rect">
            <a:avLst/>
          </a:prstGeom>
          <a:noFill/>
          <a:ln>
            <a:noFill/>
          </a:ln>
        </p:spPr>
      </p:pic>
      <p:sp>
        <p:nvSpPr>
          <p:cNvPr id="465" name="Shape 465"/>
          <p:cNvSpPr txBox="1"/>
          <p:nvPr>
            <p:ph idx="1" type="body"/>
          </p:nvPr>
        </p:nvSpPr>
        <p:spPr>
          <a:xfrm>
            <a:off x="172375" y="2154688"/>
            <a:ext cx="4269000" cy="1517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Compares rhs(s) to g(s), inconsistent nodes are added to </a:t>
            </a:r>
            <a:r>
              <a:rPr i="1" lang="no">
                <a:solidFill>
                  <a:srgbClr val="3D85C6"/>
                </a:solidFill>
              </a:rPr>
              <a:t>priority</a:t>
            </a:r>
            <a:r>
              <a:rPr lang="no"/>
              <a:t> list </a:t>
            </a:r>
            <a:endParaRPr/>
          </a:p>
          <a:p>
            <a:pPr indent="-317500" lvl="1" marL="914400" rtl="0">
              <a:spcBef>
                <a:spcPts val="0"/>
              </a:spcBef>
              <a:spcAft>
                <a:spcPts val="0"/>
              </a:spcAft>
              <a:buSzPts val="1400"/>
              <a:buChar char="○"/>
            </a:pPr>
            <a:r>
              <a:rPr lang="no"/>
              <a:t>rhs(s) == g(s)  (locally consistent)</a:t>
            </a:r>
            <a:endParaRPr/>
          </a:p>
          <a:p>
            <a:pPr indent="-317500" lvl="1" marL="914400" rtl="0">
              <a:spcBef>
                <a:spcPts val="0"/>
              </a:spcBef>
              <a:spcAft>
                <a:spcPts val="0"/>
              </a:spcAft>
              <a:buSzPts val="1400"/>
              <a:buChar char="○"/>
            </a:pPr>
            <a:r>
              <a:rPr lang="no"/>
              <a:t>rhs(s) &gt; g(s) (under-consistent) </a:t>
            </a:r>
            <a:endParaRPr/>
          </a:p>
          <a:p>
            <a:pPr indent="-317500" lvl="1" marL="914400" rtl="0">
              <a:spcBef>
                <a:spcPts val="0"/>
              </a:spcBef>
              <a:spcAft>
                <a:spcPts val="0"/>
              </a:spcAft>
              <a:buSzPts val="1400"/>
              <a:buChar char="○"/>
            </a:pPr>
            <a:r>
              <a:rPr lang="no"/>
              <a:t>rhs(s) &lt; g(s) (over-consistent)</a:t>
            </a:r>
            <a:endParaRPr/>
          </a:p>
        </p:txBody>
      </p:sp>
      <p:sp>
        <p:nvSpPr>
          <p:cNvPr id="466" name="Shape 466"/>
          <p:cNvSpPr txBox="1"/>
          <p:nvPr>
            <p:ph idx="1" type="body"/>
          </p:nvPr>
        </p:nvSpPr>
        <p:spPr>
          <a:xfrm>
            <a:off x="89275" y="4153600"/>
            <a:ext cx="4435200" cy="512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i="1" lang="no">
                <a:solidFill>
                  <a:srgbClr val="3D85C6"/>
                </a:solidFill>
              </a:rPr>
              <a:t>Key</a:t>
            </a:r>
            <a:r>
              <a:rPr lang="no"/>
              <a:t> value used to sort the </a:t>
            </a:r>
            <a:r>
              <a:rPr i="1" lang="no">
                <a:solidFill>
                  <a:srgbClr val="3D85C6"/>
                </a:solidFill>
              </a:rPr>
              <a:t>priority</a:t>
            </a:r>
            <a:r>
              <a:rPr lang="no"/>
              <a:t> list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p:nvPr/>
        </p:nvSpPr>
        <p:spPr>
          <a:xfrm>
            <a:off x="216175" y="2433400"/>
            <a:ext cx="944400" cy="8649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LPA* Example</a:t>
            </a:r>
            <a:endParaRPr/>
          </a:p>
        </p:txBody>
      </p:sp>
      <p:pic>
        <p:nvPicPr>
          <p:cNvPr id="473" name="Shape 473"/>
          <p:cNvPicPr preferRelativeResize="0"/>
          <p:nvPr/>
        </p:nvPicPr>
        <p:blipFill>
          <a:blip r:embed="rId3">
            <a:alphaModFix/>
          </a:blip>
          <a:stretch>
            <a:fillRect/>
          </a:stretch>
        </p:blipFill>
        <p:spPr>
          <a:xfrm>
            <a:off x="1426875" y="1522950"/>
            <a:ext cx="2000250" cy="2705100"/>
          </a:xfrm>
          <a:prstGeom prst="rect">
            <a:avLst/>
          </a:prstGeom>
          <a:noFill/>
          <a:ln>
            <a:noFill/>
          </a:ln>
        </p:spPr>
      </p:pic>
      <p:sp>
        <p:nvSpPr>
          <p:cNvPr id="474" name="Shape 474"/>
          <p:cNvSpPr txBox="1"/>
          <p:nvPr/>
        </p:nvSpPr>
        <p:spPr>
          <a:xfrm>
            <a:off x="163775" y="2444725"/>
            <a:ext cx="6372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no"/>
              <a:t>g(s)</a:t>
            </a:r>
            <a:endParaRPr b="1" i="1"/>
          </a:p>
        </p:txBody>
      </p:sp>
      <p:sp>
        <p:nvSpPr>
          <p:cNvPr id="475" name="Shape 475"/>
          <p:cNvSpPr txBox="1"/>
          <p:nvPr/>
        </p:nvSpPr>
        <p:spPr>
          <a:xfrm>
            <a:off x="429900" y="2919203"/>
            <a:ext cx="8604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no"/>
              <a:t>h(s)</a:t>
            </a:r>
            <a:endParaRPr b="1" i="1"/>
          </a:p>
        </p:txBody>
      </p:sp>
      <p:cxnSp>
        <p:nvCxnSpPr>
          <p:cNvPr id="476" name="Shape 476"/>
          <p:cNvCxnSpPr/>
          <p:nvPr/>
        </p:nvCxnSpPr>
        <p:spPr>
          <a:xfrm flipH="1" rot="10800000">
            <a:off x="216175" y="2444725"/>
            <a:ext cx="921900" cy="853500"/>
          </a:xfrm>
          <a:prstGeom prst="straightConnector1">
            <a:avLst/>
          </a:prstGeom>
          <a:noFill/>
          <a:ln cap="flat" cmpd="sng" w="9525">
            <a:solidFill>
              <a:schemeClr val="dk2"/>
            </a:solidFill>
            <a:prstDash val="solid"/>
            <a:round/>
            <a:headEnd len="med" w="med" type="none"/>
            <a:tailEnd len="med" w="med" type="none"/>
          </a:ln>
        </p:spPr>
      </p:cxnSp>
      <p:sp>
        <p:nvSpPr>
          <p:cNvPr id="477" name="Shape 477"/>
          <p:cNvSpPr txBox="1"/>
          <p:nvPr/>
        </p:nvSpPr>
        <p:spPr>
          <a:xfrm>
            <a:off x="5910400" y="255725"/>
            <a:ext cx="1338300" cy="39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no"/>
              <a:t>Iteration #1</a:t>
            </a:r>
            <a:endParaRPr b="1"/>
          </a:p>
        </p:txBody>
      </p:sp>
      <p:pic>
        <p:nvPicPr>
          <p:cNvPr id="478" name="Shape 478"/>
          <p:cNvPicPr preferRelativeResize="0"/>
          <p:nvPr/>
        </p:nvPicPr>
        <p:blipFill>
          <a:blip r:embed="rId4">
            <a:alphaModFix/>
          </a:blip>
          <a:stretch>
            <a:fillRect/>
          </a:stretch>
        </p:blipFill>
        <p:spPr>
          <a:xfrm>
            <a:off x="5499829" y="776038"/>
            <a:ext cx="1943100" cy="2743200"/>
          </a:xfrm>
          <a:prstGeom prst="rect">
            <a:avLst/>
          </a:prstGeom>
          <a:noFill/>
          <a:ln>
            <a:noFill/>
          </a:ln>
        </p:spPr>
      </p:pic>
      <p:pic>
        <p:nvPicPr>
          <p:cNvPr id="479" name="Shape 479"/>
          <p:cNvPicPr preferRelativeResize="0"/>
          <p:nvPr/>
        </p:nvPicPr>
        <p:blipFill>
          <a:blip r:embed="rId5">
            <a:alphaModFix/>
          </a:blip>
          <a:stretch>
            <a:fillRect/>
          </a:stretch>
        </p:blipFill>
        <p:spPr>
          <a:xfrm>
            <a:off x="4310325" y="3662976"/>
            <a:ext cx="4636051" cy="323875"/>
          </a:xfrm>
          <a:prstGeom prst="rect">
            <a:avLst/>
          </a:prstGeom>
          <a:noFill/>
          <a:ln>
            <a:noFill/>
          </a:ln>
        </p:spPr>
      </p:pic>
      <p:pic>
        <p:nvPicPr>
          <p:cNvPr id="480" name="Shape 480"/>
          <p:cNvPicPr preferRelativeResize="0"/>
          <p:nvPr/>
        </p:nvPicPr>
        <p:blipFill>
          <a:blip r:embed="rId6">
            <a:alphaModFix/>
          </a:blip>
          <a:stretch>
            <a:fillRect/>
          </a:stretch>
        </p:blipFill>
        <p:spPr>
          <a:xfrm>
            <a:off x="4212725" y="4076825"/>
            <a:ext cx="4733674" cy="934900"/>
          </a:xfrm>
          <a:prstGeom prst="rect">
            <a:avLst/>
          </a:prstGeom>
          <a:noFill/>
          <a:ln>
            <a:noFill/>
          </a:ln>
        </p:spPr>
      </p:pic>
      <p:sp>
        <p:nvSpPr>
          <p:cNvPr id="481" name="Shape 481"/>
          <p:cNvSpPr/>
          <p:nvPr/>
        </p:nvSpPr>
        <p:spPr>
          <a:xfrm>
            <a:off x="3427125" y="1475200"/>
            <a:ext cx="785700" cy="421200"/>
          </a:xfrm>
          <a:prstGeom prst="wedgeEllipseCallout">
            <a:avLst>
              <a:gd fmla="val -66667" name="adj1"/>
              <a:gd fmla="val 69854"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o" sz="1000"/>
              <a:t>Start</a:t>
            </a:r>
            <a:endParaRPr b="1" sz="1000"/>
          </a:p>
        </p:txBody>
      </p:sp>
      <p:sp>
        <p:nvSpPr>
          <p:cNvPr id="482" name="Shape 482"/>
          <p:cNvSpPr/>
          <p:nvPr/>
        </p:nvSpPr>
        <p:spPr>
          <a:xfrm>
            <a:off x="800975" y="4159775"/>
            <a:ext cx="728400" cy="421200"/>
          </a:xfrm>
          <a:prstGeom prst="wedgeEllipseCallout">
            <a:avLst>
              <a:gd fmla="val 83235" name="adj1"/>
              <a:gd fmla="val -64999"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no" sz="1000"/>
              <a:t>Goal</a:t>
            </a:r>
            <a:endParaRPr b="1"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LPA* Example</a:t>
            </a:r>
            <a:endParaRPr/>
          </a:p>
        </p:txBody>
      </p:sp>
      <p:pic>
        <p:nvPicPr>
          <p:cNvPr id="488" name="Shape 488"/>
          <p:cNvPicPr preferRelativeResize="0"/>
          <p:nvPr/>
        </p:nvPicPr>
        <p:blipFill>
          <a:blip r:embed="rId3">
            <a:alphaModFix/>
          </a:blip>
          <a:stretch>
            <a:fillRect/>
          </a:stretch>
        </p:blipFill>
        <p:spPr>
          <a:xfrm>
            <a:off x="1426875" y="1522950"/>
            <a:ext cx="2000250" cy="2705100"/>
          </a:xfrm>
          <a:prstGeom prst="rect">
            <a:avLst/>
          </a:prstGeom>
          <a:noFill/>
          <a:ln>
            <a:noFill/>
          </a:ln>
        </p:spPr>
      </p:pic>
      <p:sp>
        <p:nvSpPr>
          <p:cNvPr id="489" name="Shape 489"/>
          <p:cNvSpPr txBox="1"/>
          <p:nvPr/>
        </p:nvSpPr>
        <p:spPr>
          <a:xfrm>
            <a:off x="5910400" y="255725"/>
            <a:ext cx="1429200" cy="39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no"/>
              <a:t>Iteration #2</a:t>
            </a:r>
            <a:endParaRPr b="1"/>
          </a:p>
        </p:txBody>
      </p:sp>
      <p:pic>
        <p:nvPicPr>
          <p:cNvPr id="490" name="Shape 490"/>
          <p:cNvPicPr preferRelativeResize="0"/>
          <p:nvPr/>
        </p:nvPicPr>
        <p:blipFill>
          <a:blip r:embed="rId4">
            <a:alphaModFix/>
          </a:blip>
          <a:stretch>
            <a:fillRect/>
          </a:stretch>
        </p:blipFill>
        <p:spPr>
          <a:xfrm>
            <a:off x="5488450" y="724579"/>
            <a:ext cx="1943100" cy="2781300"/>
          </a:xfrm>
          <a:prstGeom prst="rect">
            <a:avLst/>
          </a:prstGeom>
          <a:noFill/>
          <a:ln>
            <a:noFill/>
          </a:ln>
        </p:spPr>
      </p:pic>
      <p:pic>
        <p:nvPicPr>
          <p:cNvPr id="491" name="Shape 491"/>
          <p:cNvPicPr preferRelativeResize="0"/>
          <p:nvPr/>
        </p:nvPicPr>
        <p:blipFill>
          <a:blip r:embed="rId5">
            <a:alphaModFix/>
          </a:blip>
          <a:stretch>
            <a:fillRect/>
          </a:stretch>
        </p:blipFill>
        <p:spPr>
          <a:xfrm>
            <a:off x="4310325" y="3662976"/>
            <a:ext cx="4636051" cy="323875"/>
          </a:xfrm>
          <a:prstGeom prst="rect">
            <a:avLst/>
          </a:prstGeom>
          <a:noFill/>
          <a:ln>
            <a:noFill/>
          </a:ln>
        </p:spPr>
      </p:pic>
      <p:pic>
        <p:nvPicPr>
          <p:cNvPr id="492" name="Shape 492"/>
          <p:cNvPicPr preferRelativeResize="0"/>
          <p:nvPr/>
        </p:nvPicPr>
        <p:blipFill>
          <a:blip r:embed="rId6">
            <a:alphaModFix/>
          </a:blip>
          <a:stretch>
            <a:fillRect/>
          </a:stretch>
        </p:blipFill>
        <p:spPr>
          <a:xfrm>
            <a:off x="4212725" y="4076825"/>
            <a:ext cx="4733674" cy="934900"/>
          </a:xfrm>
          <a:prstGeom prst="rect">
            <a:avLst/>
          </a:prstGeom>
          <a:noFill/>
          <a:ln>
            <a:noFill/>
          </a:ln>
        </p:spPr>
      </p:pic>
      <p:sp>
        <p:nvSpPr>
          <p:cNvPr id="493" name="Shape 493"/>
          <p:cNvSpPr/>
          <p:nvPr/>
        </p:nvSpPr>
        <p:spPr>
          <a:xfrm>
            <a:off x="3427125" y="1475200"/>
            <a:ext cx="785700" cy="421200"/>
          </a:xfrm>
          <a:prstGeom prst="wedgeEllipseCallout">
            <a:avLst>
              <a:gd fmla="val -66667" name="adj1"/>
              <a:gd fmla="val 69854"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o" sz="1000"/>
              <a:t>Start</a:t>
            </a:r>
            <a:endParaRPr b="1" sz="1000"/>
          </a:p>
        </p:txBody>
      </p:sp>
      <p:sp>
        <p:nvSpPr>
          <p:cNvPr id="494" name="Shape 494"/>
          <p:cNvSpPr/>
          <p:nvPr/>
        </p:nvSpPr>
        <p:spPr>
          <a:xfrm>
            <a:off x="216175" y="2433400"/>
            <a:ext cx="944400" cy="8649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txBox="1"/>
          <p:nvPr/>
        </p:nvSpPr>
        <p:spPr>
          <a:xfrm>
            <a:off x="163775" y="2444725"/>
            <a:ext cx="6372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no"/>
              <a:t>g(s)</a:t>
            </a:r>
            <a:endParaRPr b="1" i="1"/>
          </a:p>
        </p:txBody>
      </p:sp>
      <p:sp>
        <p:nvSpPr>
          <p:cNvPr id="496" name="Shape 496"/>
          <p:cNvSpPr txBox="1"/>
          <p:nvPr/>
        </p:nvSpPr>
        <p:spPr>
          <a:xfrm>
            <a:off x="429900" y="2919203"/>
            <a:ext cx="8604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no"/>
              <a:t>h(s)</a:t>
            </a:r>
            <a:endParaRPr b="1" i="1"/>
          </a:p>
        </p:txBody>
      </p:sp>
      <p:cxnSp>
        <p:nvCxnSpPr>
          <p:cNvPr id="497" name="Shape 497"/>
          <p:cNvCxnSpPr/>
          <p:nvPr/>
        </p:nvCxnSpPr>
        <p:spPr>
          <a:xfrm flipH="1" rot="10800000">
            <a:off x="216175" y="2444725"/>
            <a:ext cx="921900" cy="853500"/>
          </a:xfrm>
          <a:prstGeom prst="straightConnector1">
            <a:avLst/>
          </a:prstGeom>
          <a:noFill/>
          <a:ln cap="flat" cmpd="sng" w="9525">
            <a:solidFill>
              <a:schemeClr val="dk2"/>
            </a:solidFill>
            <a:prstDash val="solid"/>
            <a:round/>
            <a:headEnd len="med" w="med" type="none"/>
            <a:tailEnd len="med" w="med" type="none"/>
          </a:ln>
        </p:spPr>
      </p:cxnSp>
      <p:sp>
        <p:nvSpPr>
          <p:cNvPr id="498" name="Shape 498"/>
          <p:cNvSpPr/>
          <p:nvPr/>
        </p:nvSpPr>
        <p:spPr>
          <a:xfrm>
            <a:off x="800975" y="4159775"/>
            <a:ext cx="728400" cy="421200"/>
          </a:xfrm>
          <a:prstGeom prst="wedgeEllipseCallout">
            <a:avLst>
              <a:gd fmla="val 83235" name="adj1"/>
              <a:gd fmla="val -64999"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no" sz="1000"/>
              <a:t>Goal</a:t>
            </a:r>
            <a:endParaRPr b="1"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Shape 5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LPA* Example</a:t>
            </a:r>
            <a:endParaRPr/>
          </a:p>
        </p:txBody>
      </p:sp>
      <p:pic>
        <p:nvPicPr>
          <p:cNvPr id="504" name="Shape 504"/>
          <p:cNvPicPr preferRelativeResize="0"/>
          <p:nvPr/>
        </p:nvPicPr>
        <p:blipFill>
          <a:blip r:embed="rId3">
            <a:alphaModFix/>
          </a:blip>
          <a:stretch>
            <a:fillRect/>
          </a:stretch>
        </p:blipFill>
        <p:spPr>
          <a:xfrm>
            <a:off x="1426875" y="1522950"/>
            <a:ext cx="2000250" cy="2705100"/>
          </a:xfrm>
          <a:prstGeom prst="rect">
            <a:avLst/>
          </a:prstGeom>
          <a:noFill/>
          <a:ln>
            <a:noFill/>
          </a:ln>
        </p:spPr>
      </p:pic>
      <p:pic>
        <p:nvPicPr>
          <p:cNvPr id="505" name="Shape 505"/>
          <p:cNvPicPr preferRelativeResize="0"/>
          <p:nvPr/>
        </p:nvPicPr>
        <p:blipFill>
          <a:blip r:embed="rId4">
            <a:alphaModFix/>
          </a:blip>
          <a:stretch>
            <a:fillRect/>
          </a:stretch>
        </p:blipFill>
        <p:spPr>
          <a:xfrm>
            <a:off x="5408288" y="755009"/>
            <a:ext cx="2019300" cy="2743200"/>
          </a:xfrm>
          <a:prstGeom prst="rect">
            <a:avLst/>
          </a:prstGeom>
          <a:noFill/>
          <a:ln>
            <a:noFill/>
          </a:ln>
        </p:spPr>
      </p:pic>
      <p:pic>
        <p:nvPicPr>
          <p:cNvPr id="506" name="Shape 506"/>
          <p:cNvPicPr preferRelativeResize="0"/>
          <p:nvPr/>
        </p:nvPicPr>
        <p:blipFill>
          <a:blip r:embed="rId5">
            <a:alphaModFix/>
          </a:blip>
          <a:stretch>
            <a:fillRect/>
          </a:stretch>
        </p:blipFill>
        <p:spPr>
          <a:xfrm>
            <a:off x="4310325" y="3662976"/>
            <a:ext cx="4636051" cy="323875"/>
          </a:xfrm>
          <a:prstGeom prst="rect">
            <a:avLst/>
          </a:prstGeom>
          <a:noFill/>
          <a:ln>
            <a:noFill/>
          </a:ln>
        </p:spPr>
      </p:pic>
      <p:pic>
        <p:nvPicPr>
          <p:cNvPr id="507" name="Shape 507"/>
          <p:cNvPicPr preferRelativeResize="0"/>
          <p:nvPr/>
        </p:nvPicPr>
        <p:blipFill>
          <a:blip r:embed="rId6">
            <a:alphaModFix/>
          </a:blip>
          <a:stretch>
            <a:fillRect/>
          </a:stretch>
        </p:blipFill>
        <p:spPr>
          <a:xfrm>
            <a:off x="4212725" y="4076825"/>
            <a:ext cx="4733674" cy="934900"/>
          </a:xfrm>
          <a:prstGeom prst="rect">
            <a:avLst/>
          </a:prstGeom>
          <a:noFill/>
          <a:ln>
            <a:noFill/>
          </a:ln>
        </p:spPr>
      </p:pic>
      <p:sp>
        <p:nvSpPr>
          <p:cNvPr id="508" name="Shape 508"/>
          <p:cNvSpPr/>
          <p:nvPr/>
        </p:nvSpPr>
        <p:spPr>
          <a:xfrm>
            <a:off x="3427125" y="1475200"/>
            <a:ext cx="785700" cy="421200"/>
          </a:xfrm>
          <a:prstGeom prst="wedgeEllipseCallout">
            <a:avLst>
              <a:gd fmla="val -66667" name="adj1"/>
              <a:gd fmla="val 69854"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o" sz="1000"/>
              <a:t>Start</a:t>
            </a:r>
            <a:endParaRPr b="1" sz="1000"/>
          </a:p>
        </p:txBody>
      </p:sp>
      <p:sp>
        <p:nvSpPr>
          <p:cNvPr id="509" name="Shape 509"/>
          <p:cNvSpPr/>
          <p:nvPr/>
        </p:nvSpPr>
        <p:spPr>
          <a:xfrm>
            <a:off x="216175" y="2433400"/>
            <a:ext cx="944400" cy="8649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txBox="1"/>
          <p:nvPr/>
        </p:nvSpPr>
        <p:spPr>
          <a:xfrm>
            <a:off x="163775" y="2444725"/>
            <a:ext cx="6372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no"/>
              <a:t>g(s)</a:t>
            </a:r>
            <a:endParaRPr b="1" i="1"/>
          </a:p>
        </p:txBody>
      </p:sp>
      <p:sp>
        <p:nvSpPr>
          <p:cNvPr id="511" name="Shape 511"/>
          <p:cNvSpPr txBox="1"/>
          <p:nvPr/>
        </p:nvSpPr>
        <p:spPr>
          <a:xfrm>
            <a:off x="429900" y="2919203"/>
            <a:ext cx="8604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no"/>
              <a:t>h(s)</a:t>
            </a:r>
            <a:endParaRPr b="1" i="1"/>
          </a:p>
        </p:txBody>
      </p:sp>
      <p:cxnSp>
        <p:nvCxnSpPr>
          <p:cNvPr id="512" name="Shape 512"/>
          <p:cNvCxnSpPr/>
          <p:nvPr/>
        </p:nvCxnSpPr>
        <p:spPr>
          <a:xfrm flipH="1" rot="10800000">
            <a:off x="216175" y="2444725"/>
            <a:ext cx="921900" cy="853500"/>
          </a:xfrm>
          <a:prstGeom prst="straightConnector1">
            <a:avLst/>
          </a:prstGeom>
          <a:noFill/>
          <a:ln cap="flat" cmpd="sng" w="9525">
            <a:solidFill>
              <a:schemeClr val="dk2"/>
            </a:solidFill>
            <a:prstDash val="solid"/>
            <a:round/>
            <a:headEnd len="med" w="med" type="none"/>
            <a:tailEnd len="med" w="med" type="none"/>
          </a:ln>
        </p:spPr>
      </p:cxnSp>
      <p:sp>
        <p:nvSpPr>
          <p:cNvPr id="513" name="Shape 513"/>
          <p:cNvSpPr/>
          <p:nvPr/>
        </p:nvSpPr>
        <p:spPr>
          <a:xfrm>
            <a:off x="800975" y="4159775"/>
            <a:ext cx="728400" cy="421200"/>
          </a:xfrm>
          <a:prstGeom prst="wedgeEllipseCallout">
            <a:avLst>
              <a:gd fmla="val 83235" name="adj1"/>
              <a:gd fmla="val -64999"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no" sz="1000"/>
              <a:t>Goal</a:t>
            </a:r>
            <a:endParaRPr b="1" sz="1000"/>
          </a:p>
        </p:txBody>
      </p:sp>
      <p:sp>
        <p:nvSpPr>
          <p:cNvPr id="514" name="Shape 514"/>
          <p:cNvSpPr txBox="1"/>
          <p:nvPr/>
        </p:nvSpPr>
        <p:spPr>
          <a:xfrm>
            <a:off x="5910400" y="255725"/>
            <a:ext cx="1429200" cy="39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no"/>
              <a:t>Iteration #3</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LPA* Example</a:t>
            </a:r>
            <a:endParaRPr/>
          </a:p>
        </p:txBody>
      </p:sp>
      <p:pic>
        <p:nvPicPr>
          <p:cNvPr id="520" name="Shape 520"/>
          <p:cNvPicPr preferRelativeResize="0"/>
          <p:nvPr/>
        </p:nvPicPr>
        <p:blipFill>
          <a:blip r:embed="rId3">
            <a:alphaModFix/>
          </a:blip>
          <a:stretch>
            <a:fillRect/>
          </a:stretch>
        </p:blipFill>
        <p:spPr>
          <a:xfrm>
            <a:off x="516525" y="1664750"/>
            <a:ext cx="2000250" cy="2705100"/>
          </a:xfrm>
          <a:prstGeom prst="rect">
            <a:avLst/>
          </a:prstGeom>
          <a:noFill/>
          <a:ln>
            <a:noFill/>
          </a:ln>
        </p:spPr>
      </p:pic>
      <p:pic>
        <p:nvPicPr>
          <p:cNvPr id="521" name="Shape 521"/>
          <p:cNvPicPr preferRelativeResize="0"/>
          <p:nvPr/>
        </p:nvPicPr>
        <p:blipFill>
          <a:blip r:embed="rId4">
            <a:alphaModFix/>
          </a:blip>
          <a:stretch>
            <a:fillRect/>
          </a:stretch>
        </p:blipFill>
        <p:spPr>
          <a:xfrm>
            <a:off x="4933675" y="168838"/>
            <a:ext cx="3282275" cy="4805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LPA* Replanning</a:t>
            </a:r>
            <a:endParaRPr/>
          </a:p>
        </p:txBody>
      </p:sp>
      <p:pic>
        <p:nvPicPr>
          <p:cNvPr id="527" name="Shape 527"/>
          <p:cNvPicPr preferRelativeResize="0"/>
          <p:nvPr/>
        </p:nvPicPr>
        <p:blipFill>
          <a:blip r:embed="rId3">
            <a:alphaModFix/>
          </a:blip>
          <a:stretch>
            <a:fillRect/>
          </a:stretch>
        </p:blipFill>
        <p:spPr>
          <a:xfrm>
            <a:off x="314175" y="1588675"/>
            <a:ext cx="3508575" cy="2264525"/>
          </a:xfrm>
          <a:prstGeom prst="rect">
            <a:avLst/>
          </a:prstGeom>
          <a:noFill/>
          <a:ln>
            <a:noFill/>
          </a:ln>
        </p:spPr>
      </p:pic>
      <p:pic>
        <p:nvPicPr>
          <p:cNvPr id="528" name="Shape 528"/>
          <p:cNvPicPr preferRelativeResize="0"/>
          <p:nvPr/>
        </p:nvPicPr>
        <p:blipFill>
          <a:blip r:embed="rId4">
            <a:alphaModFix/>
          </a:blip>
          <a:stretch>
            <a:fillRect/>
          </a:stretch>
        </p:blipFill>
        <p:spPr>
          <a:xfrm>
            <a:off x="5283750" y="729538"/>
            <a:ext cx="2912404" cy="3820974"/>
          </a:xfrm>
          <a:prstGeom prst="rect">
            <a:avLst/>
          </a:prstGeom>
          <a:noFill/>
          <a:ln>
            <a:noFill/>
          </a:ln>
        </p:spPr>
      </p:pic>
      <p:sp>
        <p:nvSpPr>
          <p:cNvPr id="529" name="Shape 529"/>
          <p:cNvSpPr/>
          <p:nvPr/>
        </p:nvSpPr>
        <p:spPr>
          <a:xfrm>
            <a:off x="856613" y="1055100"/>
            <a:ext cx="2423700" cy="648600"/>
          </a:xfrm>
          <a:prstGeom prst="righ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no" sz="1200"/>
              <a:t>Environment has changed!</a:t>
            </a:r>
            <a:endParaRPr b="1" i="1" sz="1200"/>
          </a:p>
        </p:txBody>
      </p:sp>
      <p:pic>
        <p:nvPicPr>
          <p:cNvPr id="530" name="Shape 530"/>
          <p:cNvPicPr preferRelativeResize="0"/>
          <p:nvPr/>
        </p:nvPicPr>
        <p:blipFill>
          <a:blip r:embed="rId5">
            <a:alphaModFix/>
          </a:blip>
          <a:stretch>
            <a:fillRect/>
          </a:stretch>
        </p:blipFill>
        <p:spPr>
          <a:xfrm>
            <a:off x="142075" y="3972050"/>
            <a:ext cx="4733674" cy="934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Shape 5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LPA* Replanning</a:t>
            </a:r>
            <a:endParaRPr/>
          </a:p>
        </p:txBody>
      </p:sp>
      <p:pic>
        <p:nvPicPr>
          <p:cNvPr id="536" name="Shape 536"/>
          <p:cNvPicPr preferRelativeResize="0"/>
          <p:nvPr/>
        </p:nvPicPr>
        <p:blipFill>
          <a:blip r:embed="rId3">
            <a:alphaModFix/>
          </a:blip>
          <a:stretch>
            <a:fillRect/>
          </a:stretch>
        </p:blipFill>
        <p:spPr>
          <a:xfrm>
            <a:off x="314175" y="1741075"/>
            <a:ext cx="3508575" cy="2264525"/>
          </a:xfrm>
          <a:prstGeom prst="rect">
            <a:avLst/>
          </a:prstGeom>
          <a:noFill/>
          <a:ln>
            <a:noFill/>
          </a:ln>
        </p:spPr>
      </p:pic>
      <p:pic>
        <p:nvPicPr>
          <p:cNvPr id="537" name="Shape 537"/>
          <p:cNvPicPr preferRelativeResize="0"/>
          <p:nvPr/>
        </p:nvPicPr>
        <p:blipFill>
          <a:blip r:embed="rId4">
            <a:alphaModFix/>
          </a:blip>
          <a:stretch>
            <a:fillRect/>
          </a:stretch>
        </p:blipFill>
        <p:spPr>
          <a:xfrm>
            <a:off x="4835250" y="168800"/>
            <a:ext cx="3284174" cy="4805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Issues with LPA* replanning?</a:t>
            </a:r>
            <a:endParaRPr/>
          </a:p>
        </p:txBody>
      </p:sp>
      <p:sp>
        <p:nvSpPr>
          <p:cNvPr id="543" name="Shape 543"/>
          <p:cNvSpPr txBox="1"/>
          <p:nvPr>
            <p:ph idx="1" type="body"/>
          </p:nvPr>
        </p:nvSpPr>
        <p:spPr>
          <a:xfrm>
            <a:off x="120150" y="1106925"/>
            <a:ext cx="4979700" cy="1032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Does not take into account robot motion</a:t>
            </a:r>
            <a:endParaRPr/>
          </a:p>
          <a:p>
            <a:pPr indent="-317500" lvl="1" marL="914400" rtl="0">
              <a:spcBef>
                <a:spcPts val="0"/>
              </a:spcBef>
              <a:spcAft>
                <a:spcPts val="0"/>
              </a:spcAft>
              <a:buSzPts val="1400"/>
              <a:buChar char="○"/>
            </a:pPr>
            <a:r>
              <a:rPr lang="no"/>
              <a:t>Why re-calculate paths if we’ve already moved passed that region? </a:t>
            </a:r>
            <a:endParaRPr/>
          </a:p>
          <a:p>
            <a:pPr indent="0" lvl="0" marL="0" marR="0" rtl="0" algn="l">
              <a:lnSpc>
                <a:spcPct val="115000"/>
              </a:lnSpc>
              <a:spcBef>
                <a:spcPts val="1600"/>
              </a:spcBef>
              <a:spcAft>
                <a:spcPts val="0"/>
              </a:spcAft>
              <a:buNone/>
            </a:pPr>
            <a:r>
              <a:t/>
            </a:r>
            <a:endParaRPr/>
          </a:p>
          <a:p>
            <a:pPr indent="0" lvl="0" marL="457200" rtl="0">
              <a:spcBef>
                <a:spcPts val="1600"/>
              </a:spcBef>
              <a:spcAft>
                <a:spcPts val="1600"/>
              </a:spcAft>
              <a:buNone/>
            </a:pPr>
            <a:r>
              <a:t/>
            </a:r>
            <a:endParaRPr/>
          </a:p>
        </p:txBody>
      </p:sp>
      <p:pic>
        <p:nvPicPr>
          <p:cNvPr id="544" name="Shape 544"/>
          <p:cNvPicPr preferRelativeResize="0"/>
          <p:nvPr/>
        </p:nvPicPr>
        <p:blipFill>
          <a:blip r:embed="rId3">
            <a:alphaModFix/>
          </a:blip>
          <a:stretch>
            <a:fillRect/>
          </a:stretch>
        </p:blipFill>
        <p:spPr>
          <a:xfrm>
            <a:off x="5216300" y="608073"/>
            <a:ext cx="3132576" cy="2021851"/>
          </a:xfrm>
          <a:prstGeom prst="rect">
            <a:avLst/>
          </a:prstGeom>
          <a:noFill/>
          <a:ln>
            <a:noFill/>
          </a:ln>
        </p:spPr>
      </p:pic>
      <p:sp>
        <p:nvSpPr>
          <p:cNvPr id="545" name="Shape 545"/>
          <p:cNvSpPr/>
          <p:nvPr/>
        </p:nvSpPr>
        <p:spPr>
          <a:xfrm rot="-5400000">
            <a:off x="6700075" y="1800400"/>
            <a:ext cx="607800" cy="3903000"/>
          </a:xfrm>
          <a:prstGeom prst="leftBrace">
            <a:avLst>
              <a:gd fmla="val 97355" name="adj1"/>
              <a:gd fmla="val 50276"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6" name="Shape 546"/>
          <p:cNvSpPr txBox="1"/>
          <p:nvPr/>
        </p:nvSpPr>
        <p:spPr>
          <a:xfrm>
            <a:off x="6326875" y="4164875"/>
            <a:ext cx="13542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o">
                <a:solidFill>
                  <a:srgbClr val="3D85C6"/>
                </a:solidFill>
              </a:rPr>
              <a:t>changes as we move towards goal</a:t>
            </a:r>
            <a:endParaRPr i="1">
              <a:solidFill>
                <a:srgbClr val="3D85C6"/>
              </a:solidFill>
            </a:endParaRPr>
          </a:p>
        </p:txBody>
      </p:sp>
      <p:pic>
        <p:nvPicPr>
          <p:cNvPr id="547" name="Shape 547"/>
          <p:cNvPicPr preferRelativeResize="0"/>
          <p:nvPr/>
        </p:nvPicPr>
        <p:blipFill>
          <a:blip r:embed="rId4">
            <a:alphaModFix/>
          </a:blip>
          <a:stretch>
            <a:fillRect/>
          </a:stretch>
        </p:blipFill>
        <p:spPr>
          <a:xfrm>
            <a:off x="5006950" y="3223175"/>
            <a:ext cx="3965375" cy="277025"/>
          </a:xfrm>
          <a:prstGeom prst="rect">
            <a:avLst/>
          </a:prstGeom>
          <a:noFill/>
          <a:ln>
            <a:noFill/>
          </a:ln>
        </p:spPr>
      </p:pic>
      <p:sp>
        <p:nvSpPr>
          <p:cNvPr id="548" name="Shape 548"/>
          <p:cNvSpPr txBox="1"/>
          <p:nvPr>
            <p:ph idx="1" type="body"/>
          </p:nvPr>
        </p:nvSpPr>
        <p:spPr>
          <a:xfrm>
            <a:off x="72775" y="2856250"/>
            <a:ext cx="4979700" cy="1381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D*lite addresses this!</a:t>
            </a:r>
            <a:endParaRPr/>
          </a:p>
          <a:p>
            <a:pPr indent="-317500" lvl="1" marL="914400" rtl="0">
              <a:spcBef>
                <a:spcPts val="0"/>
              </a:spcBef>
              <a:spcAft>
                <a:spcPts val="0"/>
              </a:spcAft>
              <a:buSzPts val="1400"/>
              <a:buChar char="○"/>
            </a:pPr>
            <a:r>
              <a:rPr lang="no"/>
              <a:t>Derived from LPA*, however reverses search (finds shortest path from </a:t>
            </a:r>
            <a:r>
              <a:rPr lang="no" u="sng">
                <a:solidFill>
                  <a:srgbClr val="990000"/>
                </a:solidFill>
              </a:rPr>
              <a:t>goal</a:t>
            </a:r>
            <a:r>
              <a:rPr lang="no"/>
              <a:t> node to </a:t>
            </a:r>
            <a:r>
              <a:rPr lang="no" u="sng">
                <a:solidFill>
                  <a:srgbClr val="6AA84F"/>
                </a:solidFill>
              </a:rPr>
              <a:t>start</a:t>
            </a:r>
            <a:r>
              <a:rPr lang="no"/>
              <a:t> node)</a:t>
            </a:r>
            <a:endParaRPr/>
          </a:p>
          <a:p>
            <a:pPr indent="0" lvl="0" marL="457200" rtl="0">
              <a:spcBef>
                <a:spcPts val="1600"/>
              </a:spcBef>
              <a:spcAft>
                <a:spcPts val="1600"/>
              </a:spcAft>
              <a:buNone/>
            </a:pPr>
            <a:r>
              <a:t/>
            </a:r>
            <a:endParaRPr/>
          </a:p>
        </p:txBody>
      </p:sp>
      <p:pic>
        <p:nvPicPr>
          <p:cNvPr id="549" name="Shape 549"/>
          <p:cNvPicPr preferRelativeResize="0"/>
          <p:nvPr/>
        </p:nvPicPr>
        <p:blipFill>
          <a:blip r:embed="rId5">
            <a:alphaModFix/>
          </a:blip>
          <a:stretch>
            <a:fillRect/>
          </a:stretch>
        </p:blipFill>
        <p:spPr>
          <a:xfrm>
            <a:off x="5762623" y="2210900"/>
            <a:ext cx="298776" cy="352125"/>
          </a:xfrm>
          <a:prstGeom prst="rect">
            <a:avLst/>
          </a:prstGeom>
          <a:noFill/>
          <a:ln>
            <a:noFill/>
          </a:ln>
        </p:spPr>
      </p:pic>
      <p:pic>
        <p:nvPicPr>
          <p:cNvPr id="550" name="Shape 550"/>
          <p:cNvPicPr preferRelativeResize="0"/>
          <p:nvPr/>
        </p:nvPicPr>
        <p:blipFill>
          <a:blip r:embed="rId5">
            <a:alphaModFix/>
          </a:blip>
          <a:stretch>
            <a:fillRect/>
          </a:stretch>
        </p:blipFill>
        <p:spPr>
          <a:xfrm>
            <a:off x="7367332" y="2206375"/>
            <a:ext cx="298776" cy="35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Shape 55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LPA* vs. D*Lite</a:t>
            </a:r>
            <a:endParaRPr/>
          </a:p>
        </p:txBody>
      </p:sp>
      <p:sp>
        <p:nvSpPr>
          <p:cNvPr id="556" name="Shape 556"/>
          <p:cNvSpPr txBox="1"/>
          <p:nvPr/>
        </p:nvSpPr>
        <p:spPr>
          <a:xfrm>
            <a:off x="955875" y="4767975"/>
            <a:ext cx="17751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o">
                <a:solidFill>
                  <a:srgbClr val="BF9000"/>
                </a:solidFill>
              </a:rPr>
              <a:t>LPA*</a:t>
            </a:r>
            <a:endParaRPr i="1">
              <a:solidFill>
                <a:srgbClr val="BF9000"/>
              </a:solidFill>
            </a:endParaRPr>
          </a:p>
        </p:txBody>
      </p:sp>
      <p:sp>
        <p:nvSpPr>
          <p:cNvPr id="557" name="Shape 557"/>
          <p:cNvSpPr txBox="1"/>
          <p:nvPr/>
        </p:nvSpPr>
        <p:spPr>
          <a:xfrm>
            <a:off x="6058325" y="4767975"/>
            <a:ext cx="17751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o">
                <a:solidFill>
                  <a:srgbClr val="3D85C6"/>
                </a:solidFill>
              </a:rPr>
              <a:t>D*Lite</a:t>
            </a:r>
            <a:endParaRPr i="1">
              <a:solidFill>
                <a:srgbClr val="3D85C6"/>
              </a:solidFill>
            </a:endParaRPr>
          </a:p>
        </p:txBody>
      </p:sp>
      <p:pic>
        <p:nvPicPr>
          <p:cNvPr id="558" name="Shape 558"/>
          <p:cNvPicPr preferRelativeResize="0"/>
          <p:nvPr/>
        </p:nvPicPr>
        <p:blipFill>
          <a:blip r:embed="rId3">
            <a:alphaModFix/>
          </a:blip>
          <a:stretch>
            <a:fillRect/>
          </a:stretch>
        </p:blipFill>
        <p:spPr>
          <a:xfrm>
            <a:off x="4556818" y="1169375"/>
            <a:ext cx="4479209" cy="3546041"/>
          </a:xfrm>
          <a:prstGeom prst="rect">
            <a:avLst/>
          </a:prstGeom>
          <a:noFill/>
          <a:ln>
            <a:noFill/>
          </a:ln>
        </p:spPr>
      </p:pic>
      <p:pic>
        <p:nvPicPr>
          <p:cNvPr id="559" name="Shape 559"/>
          <p:cNvPicPr preferRelativeResize="0"/>
          <p:nvPr/>
        </p:nvPicPr>
        <p:blipFill>
          <a:blip r:embed="rId4">
            <a:alphaModFix/>
          </a:blip>
          <a:stretch>
            <a:fillRect/>
          </a:stretch>
        </p:blipFill>
        <p:spPr>
          <a:xfrm>
            <a:off x="118275" y="1226000"/>
            <a:ext cx="4252019" cy="3002715"/>
          </a:xfrm>
          <a:prstGeom prst="rect">
            <a:avLst/>
          </a:prstGeom>
          <a:noFill/>
          <a:ln>
            <a:noFill/>
          </a:ln>
        </p:spPr>
      </p:pic>
      <p:sp>
        <p:nvSpPr>
          <p:cNvPr id="560" name="Shape 560"/>
          <p:cNvSpPr/>
          <p:nvPr/>
        </p:nvSpPr>
        <p:spPr>
          <a:xfrm>
            <a:off x="2321400" y="1320025"/>
            <a:ext cx="409500" cy="2502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Shape 561"/>
          <p:cNvSpPr/>
          <p:nvPr/>
        </p:nvSpPr>
        <p:spPr>
          <a:xfrm>
            <a:off x="2039538" y="2101125"/>
            <a:ext cx="409500" cy="2502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2" name="Shape 562"/>
          <p:cNvSpPr/>
          <p:nvPr/>
        </p:nvSpPr>
        <p:spPr>
          <a:xfrm>
            <a:off x="2449050" y="2446650"/>
            <a:ext cx="521100" cy="2502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3" name="Shape 563"/>
          <p:cNvSpPr/>
          <p:nvPr/>
        </p:nvSpPr>
        <p:spPr>
          <a:xfrm>
            <a:off x="803500" y="2446650"/>
            <a:ext cx="521100" cy="182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4" name="Shape 564"/>
          <p:cNvSpPr/>
          <p:nvPr/>
        </p:nvSpPr>
        <p:spPr>
          <a:xfrm>
            <a:off x="2187116" y="3044000"/>
            <a:ext cx="409500" cy="2502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5" name="Shape 565"/>
          <p:cNvSpPr/>
          <p:nvPr/>
        </p:nvSpPr>
        <p:spPr>
          <a:xfrm>
            <a:off x="3101941" y="3044000"/>
            <a:ext cx="409500" cy="2502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6" name="Shape 566"/>
          <p:cNvSpPr/>
          <p:nvPr/>
        </p:nvSpPr>
        <p:spPr>
          <a:xfrm>
            <a:off x="3829375" y="3044000"/>
            <a:ext cx="435000" cy="2502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7" name="Shape 567"/>
          <p:cNvSpPr/>
          <p:nvPr/>
        </p:nvSpPr>
        <p:spPr>
          <a:xfrm>
            <a:off x="1235700" y="3640200"/>
            <a:ext cx="521100" cy="182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8" name="Shape 568"/>
          <p:cNvSpPr/>
          <p:nvPr/>
        </p:nvSpPr>
        <p:spPr>
          <a:xfrm>
            <a:off x="1235700" y="4046625"/>
            <a:ext cx="521100" cy="182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9" name="Shape 569"/>
          <p:cNvSpPr/>
          <p:nvPr/>
        </p:nvSpPr>
        <p:spPr>
          <a:xfrm>
            <a:off x="5708812" y="4126900"/>
            <a:ext cx="521100" cy="1821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0" name="Shape 570"/>
          <p:cNvSpPr/>
          <p:nvPr/>
        </p:nvSpPr>
        <p:spPr>
          <a:xfrm>
            <a:off x="5708812" y="4533325"/>
            <a:ext cx="521100" cy="1821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1" name="Shape 571"/>
          <p:cNvSpPr/>
          <p:nvPr/>
        </p:nvSpPr>
        <p:spPr>
          <a:xfrm>
            <a:off x="6634649" y="3120200"/>
            <a:ext cx="435000" cy="2502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2" name="Shape 572"/>
          <p:cNvSpPr/>
          <p:nvPr/>
        </p:nvSpPr>
        <p:spPr>
          <a:xfrm>
            <a:off x="7574974" y="3120200"/>
            <a:ext cx="521100" cy="2502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3" name="Shape 573"/>
          <p:cNvSpPr/>
          <p:nvPr/>
        </p:nvSpPr>
        <p:spPr>
          <a:xfrm>
            <a:off x="8355857" y="3120200"/>
            <a:ext cx="435000" cy="2502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4" name="Shape 574"/>
          <p:cNvSpPr/>
          <p:nvPr/>
        </p:nvSpPr>
        <p:spPr>
          <a:xfrm>
            <a:off x="6839774" y="2532950"/>
            <a:ext cx="521100" cy="2502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5" name="Shape 575"/>
          <p:cNvSpPr/>
          <p:nvPr/>
        </p:nvSpPr>
        <p:spPr>
          <a:xfrm>
            <a:off x="5344477" y="2536125"/>
            <a:ext cx="435000" cy="1821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6" name="Shape 576"/>
          <p:cNvSpPr/>
          <p:nvPr/>
        </p:nvSpPr>
        <p:spPr>
          <a:xfrm>
            <a:off x="6439075" y="2196450"/>
            <a:ext cx="409500" cy="1821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7" name="Shape 577"/>
          <p:cNvSpPr/>
          <p:nvPr/>
        </p:nvSpPr>
        <p:spPr>
          <a:xfrm>
            <a:off x="6591600" y="1320025"/>
            <a:ext cx="521100" cy="1821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116000" y="3443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Motivating case: Europa</a:t>
            </a:r>
            <a:endParaRPr/>
          </a:p>
        </p:txBody>
      </p:sp>
      <p:pic>
        <p:nvPicPr>
          <p:cNvPr descr="Bilderesultat for europa moon" id="79" name="Shape 79"/>
          <p:cNvPicPr preferRelativeResize="0"/>
          <p:nvPr/>
        </p:nvPicPr>
        <p:blipFill>
          <a:blip r:embed="rId3">
            <a:alphaModFix/>
          </a:blip>
          <a:stretch>
            <a:fillRect/>
          </a:stretch>
        </p:blipFill>
        <p:spPr>
          <a:xfrm>
            <a:off x="4190550" y="73925"/>
            <a:ext cx="4858399" cy="2654176"/>
          </a:xfrm>
          <a:prstGeom prst="rect">
            <a:avLst/>
          </a:prstGeom>
          <a:noFill/>
          <a:ln>
            <a:noFill/>
          </a:ln>
        </p:spPr>
      </p:pic>
      <p:pic>
        <p:nvPicPr>
          <p:cNvPr id="80" name="Shape 80"/>
          <p:cNvPicPr preferRelativeResize="0"/>
          <p:nvPr/>
        </p:nvPicPr>
        <p:blipFill rotWithShape="1">
          <a:blip r:embed="rId4">
            <a:alphaModFix/>
          </a:blip>
          <a:srcRect b="18448" l="0" r="0" t="13020"/>
          <a:stretch/>
        </p:blipFill>
        <p:spPr>
          <a:xfrm>
            <a:off x="115997" y="2885600"/>
            <a:ext cx="3947616" cy="2148300"/>
          </a:xfrm>
          <a:prstGeom prst="rect">
            <a:avLst/>
          </a:prstGeom>
          <a:noFill/>
          <a:ln>
            <a:noFill/>
          </a:ln>
        </p:spPr>
      </p:pic>
      <p:pic>
        <p:nvPicPr>
          <p:cNvPr descr="Bilderesultat for europa moon" id="81" name="Shape 81"/>
          <p:cNvPicPr preferRelativeResize="0"/>
          <p:nvPr/>
        </p:nvPicPr>
        <p:blipFill rotWithShape="1">
          <a:blip r:embed="rId5">
            <a:alphaModFix/>
          </a:blip>
          <a:srcRect b="12814" l="0" r="0" t="7593"/>
          <a:stretch/>
        </p:blipFill>
        <p:spPr>
          <a:xfrm>
            <a:off x="631188" y="1072213"/>
            <a:ext cx="2917250" cy="1594850"/>
          </a:xfrm>
          <a:prstGeom prst="rect">
            <a:avLst/>
          </a:prstGeom>
          <a:noFill/>
          <a:ln>
            <a:noFill/>
          </a:ln>
        </p:spPr>
      </p:pic>
      <p:pic>
        <p:nvPicPr>
          <p:cNvPr descr="Bilderesultat for europa moon" id="82" name="Shape 82"/>
          <p:cNvPicPr preferRelativeResize="0"/>
          <p:nvPr/>
        </p:nvPicPr>
        <p:blipFill>
          <a:blip r:embed="rId6">
            <a:alphaModFix/>
          </a:blip>
          <a:stretch>
            <a:fillRect/>
          </a:stretch>
        </p:blipFill>
        <p:spPr>
          <a:xfrm>
            <a:off x="5033984" y="2836775"/>
            <a:ext cx="3361629" cy="2148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Comparing performance</a:t>
            </a:r>
            <a:endParaRPr/>
          </a:p>
        </p:txBody>
      </p:sp>
      <p:pic>
        <p:nvPicPr>
          <p:cNvPr id="583" name="Shape 583"/>
          <p:cNvPicPr preferRelativeResize="0"/>
          <p:nvPr/>
        </p:nvPicPr>
        <p:blipFill>
          <a:blip r:embed="rId3">
            <a:alphaModFix/>
          </a:blip>
          <a:stretch>
            <a:fillRect/>
          </a:stretch>
        </p:blipFill>
        <p:spPr>
          <a:xfrm>
            <a:off x="1230925" y="1170125"/>
            <a:ext cx="6682137" cy="3820976"/>
          </a:xfrm>
          <a:prstGeom prst="rect">
            <a:avLst/>
          </a:prstGeom>
          <a:noFill/>
          <a:ln>
            <a:noFill/>
          </a:ln>
        </p:spPr>
      </p:pic>
      <p:pic>
        <p:nvPicPr>
          <p:cNvPr id="584" name="Shape 584"/>
          <p:cNvPicPr preferRelativeResize="0"/>
          <p:nvPr/>
        </p:nvPicPr>
        <p:blipFill rotWithShape="1">
          <a:blip r:embed="rId4">
            <a:alphaModFix/>
          </a:blip>
          <a:srcRect b="22038" l="16626" r="67547" t="54433"/>
          <a:stretch/>
        </p:blipFill>
        <p:spPr>
          <a:xfrm>
            <a:off x="1559000" y="3113525"/>
            <a:ext cx="1024126" cy="898975"/>
          </a:xfrm>
          <a:prstGeom prst="rect">
            <a:avLst/>
          </a:prstGeom>
          <a:noFill/>
          <a:ln>
            <a:noFill/>
          </a:ln>
        </p:spPr>
      </p:pic>
      <p:pic>
        <p:nvPicPr>
          <p:cNvPr id="585" name="Shape 585"/>
          <p:cNvPicPr preferRelativeResize="0"/>
          <p:nvPr/>
        </p:nvPicPr>
        <p:blipFill>
          <a:blip r:embed="rId5">
            <a:alphaModFix/>
          </a:blip>
          <a:stretch>
            <a:fillRect/>
          </a:stretch>
        </p:blipFill>
        <p:spPr>
          <a:xfrm>
            <a:off x="3346599" y="2196725"/>
            <a:ext cx="180251" cy="212450"/>
          </a:xfrm>
          <a:prstGeom prst="rect">
            <a:avLst/>
          </a:prstGeom>
          <a:noFill/>
          <a:ln>
            <a:noFill/>
          </a:ln>
        </p:spPr>
      </p:pic>
      <p:pic>
        <p:nvPicPr>
          <p:cNvPr id="586" name="Shape 586"/>
          <p:cNvPicPr preferRelativeResize="0"/>
          <p:nvPr/>
        </p:nvPicPr>
        <p:blipFill>
          <a:blip r:embed="rId5">
            <a:alphaModFix/>
          </a:blip>
          <a:stretch>
            <a:fillRect/>
          </a:stretch>
        </p:blipFill>
        <p:spPr>
          <a:xfrm>
            <a:off x="5539024" y="2218025"/>
            <a:ext cx="180251" cy="212450"/>
          </a:xfrm>
          <a:prstGeom prst="rect">
            <a:avLst/>
          </a:prstGeom>
          <a:noFill/>
          <a:ln>
            <a:noFill/>
          </a:ln>
        </p:spPr>
      </p:pic>
      <p:pic>
        <p:nvPicPr>
          <p:cNvPr id="587" name="Shape 587"/>
          <p:cNvPicPr preferRelativeResize="0"/>
          <p:nvPr/>
        </p:nvPicPr>
        <p:blipFill>
          <a:blip r:embed="rId5">
            <a:alphaModFix/>
          </a:blip>
          <a:stretch>
            <a:fillRect/>
          </a:stretch>
        </p:blipFill>
        <p:spPr>
          <a:xfrm>
            <a:off x="5539024" y="3944875"/>
            <a:ext cx="180251" cy="212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Shape 592"/>
          <p:cNvSpPr txBox="1"/>
          <p:nvPr>
            <p:ph idx="1" type="body"/>
          </p:nvPr>
        </p:nvSpPr>
        <p:spPr>
          <a:xfrm>
            <a:off x="311700" y="3132625"/>
            <a:ext cx="8773800" cy="3551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990000"/>
              </a:buClr>
              <a:buSzPts val="1800"/>
              <a:buChar char="●"/>
            </a:pPr>
            <a:r>
              <a:rPr lang="no">
                <a:solidFill>
                  <a:srgbClr val="990000"/>
                </a:solidFill>
              </a:rPr>
              <a:t>Limited to binary occupancy grids</a:t>
            </a:r>
            <a:endParaRPr>
              <a:solidFill>
                <a:srgbClr val="990000"/>
              </a:solidFill>
            </a:endParaRPr>
          </a:p>
        </p:txBody>
      </p:sp>
      <p:pic>
        <p:nvPicPr>
          <p:cNvPr id="593" name="Shape 593"/>
          <p:cNvPicPr preferRelativeResize="0"/>
          <p:nvPr/>
        </p:nvPicPr>
        <p:blipFill>
          <a:blip r:embed="rId3">
            <a:alphaModFix/>
          </a:blip>
          <a:stretch>
            <a:fillRect/>
          </a:stretch>
        </p:blipFill>
        <p:spPr>
          <a:xfrm>
            <a:off x="2475000" y="3709700"/>
            <a:ext cx="4642500" cy="1433800"/>
          </a:xfrm>
          <a:prstGeom prst="rect">
            <a:avLst/>
          </a:prstGeom>
          <a:noFill/>
          <a:ln>
            <a:noFill/>
          </a:ln>
        </p:spPr>
      </p:pic>
      <p:sp>
        <p:nvSpPr>
          <p:cNvPr id="594" name="Shape 5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Grid-based search limitations?</a:t>
            </a:r>
            <a:endParaRPr/>
          </a:p>
        </p:txBody>
      </p:sp>
      <p:sp>
        <p:nvSpPr>
          <p:cNvPr id="595" name="Shape 595"/>
          <p:cNvSpPr txBox="1"/>
          <p:nvPr>
            <p:ph idx="1" type="body"/>
          </p:nvPr>
        </p:nvSpPr>
        <p:spPr>
          <a:xfrm>
            <a:off x="311700" y="1017725"/>
            <a:ext cx="8773800" cy="474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990000"/>
              </a:buClr>
              <a:buSzPts val="1800"/>
              <a:buChar char="●"/>
            </a:pPr>
            <a:r>
              <a:rPr lang="no">
                <a:solidFill>
                  <a:srgbClr val="990000"/>
                </a:solidFill>
              </a:rPr>
              <a:t>Paths are limited by small, discrete set of possible transitions between grid cells</a:t>
            </a:r>
            <a:endParaRPr>
              <a:solidFill>
                <a:srgbClr val="990000"/>
              </a:solidFill>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solidFill>
                <a:srgbClr val="990000"/>
              </a:solidFill>
            </a:endParaRPr>
          </a:p>
        </p:txBody>
      </p:sp>
      <p:pic>
        <p:nvPicPr>
          <p:cNvPr id="596" name="Shape 596"/>
          <p:cNvPicPr preferRelativeResize="0"/>
          <p:nvPr/>
        </p:nvPicPr>
        <p:blipFill>
          <a:blip r:embed="rId4">
            <a:alphaModFix/>
          </a:blip>
          <a:stretch>
            <a:fillRect/>
          </a:stretch>
        </p:blipFill>
        <p:spPr>
          <a:xfrm>
            <a:off x="152400" y="1871513"/>
            <a:ext cx="4387999" cy="1146125"/>
          </a:xfrm>
          <a:prstGeom prst="rect">
            <a:avLst/>
          </a:prstGeom>
          <a:noFill/>
          <a:ln>
            <a:noFill/>
          </a:ln>
        </p:spPr>
      </p:pic>
      <p:sp>
        <p:nvSpPr>
          <p:cNvPr id="597" name="Shape 597"/>
          <p:cNvSpPr txBox="1"/>
          <p:nvPr/>
        </p:nvSpPr>
        <p:spPr>
          <a:xfrm>
            <a:off x="6559563" y="1413775"/>
            <a:ext cx="8925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o" sz="1800" u="sng">
                <a:solidFill>
                  <a:srgbClr val="3D85C6"/>
                </a:solidFill>
              </a:rPr>
              <a:t>Theta*</a:t>
            </a:r>
            <a:endParaRPr i="1" sz="1800" u="sng">
              <a:solidFill>
                <a:srgbClr val="3D85C6"/>
              </a:solidFill>
            </a:endParaRPr>
          </a:p>
        </p:txBody>
      </p:sp>
      <p:sp>
        <p:nvSpPr>
          <p:cNvPr id="598" name="Shape 598"/>
          <p:cNvSpPr txBox="1"/>
          <p:nvPr/>
        </p:nvSpPr>
        <p:spPr>
          <a:xfrm>
            <a:off x="1603300" y="1413775"/>
            <a:ext cx="14862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o" sz="1800" u="sng">
                <a:solidFill>
                  <a:srgbClr val="3D85C6"/>
                </a:solidFill>
              </a:rPr>
              <a:t>Field D*</a:t>
            </a:r>
            <a:endParaRPr i="1" sz="1800" u="sng">
              <a:solidFill>
                <a:srgbClr val="3D85C6"/>
              </a:solidFill>
            </a:endParaRPr>
          </a:p>
        </p:txBody>
      </p:sp>
      <p:sp>
        <p:nvSpPr>
          <p:cNvPr id="599" name="Shape 599"/>
          <p:cNvSpPr txBox="1"/>
          <p:nvPr/>
        </p:nvSpPr>
        <p:spPr>
          <a:xfrm>
            <a:off x="3637800" y="3396850"/>
            <a:ext cx="23169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o" sz="1800" u="sng">
                <a:solidFill>
                  <a:srgbClr val="3D85C6"/>
                </a:solidFill>
              </a:rPr>
              <a:t>Two-way D* (TWD*)</a:t>
            </a:r>
            <a:endParaRPr i="1" sz="1800" u="sng">
              <a:solidFill>
                <a:srgbClr val="3D85C6"/>
              </a:solidFill>
            </a:endParaRPr>
          </a:p>
        </p:txBody>
      </p:sp>
      <p:pic>
        <p:nvPicPr>
          <p:cNvPr id="600" name="Shape 600"/>
          <p:cNvPicPr preferRelativeResize="0"/>
          <p:nvPr/>
        </p:nvPicPr>
        <p:blipFill>
          <a:blip r:embed="rId5">
            <a:alphaModFix/>
          </a:blip>
          <a:stretch>
            <a:fillRect/>
          </a:stretch>
        </p:blipFill>
        <p:spPr>
          <a:xfrm>
            <a:off x="4981750" y="1756524"/>
            <a:ext cx="4048122" cy="137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type="title"/>
          </p:nvPr>
        </p:nvSpPr>
        <p:spPr>
          <a:xfrm>
            <a:off x="1868100" y="2833084"/>
            <a:ext cx="540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o" sz="3600"/>
              <a:t>How do we avoid collisions?</a:t>
            </a:r>
            <a:endParaRPr sz="3600"/>
          </a:p>
        </p:txBody>
      </p:sp>
      <p:sp>
        <p:nvSpPr>
          <p:cNvPr id="606" name="Shape 606"/>
          <p:cNvSpPr txBox="1"/>
          <p:nvPr>
            <p:ph type="title"/>
          </p:nvPr>
        </p:nvSpPr>
        <p:spPr>
          <a:xfrm>
            <a:off x="1868100" y="1019234"/>
            <a:ext cx="540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o" sz="3600"/>
              <a:t>What about the multi-agent case?</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Shape 611"/>
          <p:cNvSpPr/>
          <p:nvPr/>
        </p:nvSpPr>
        <p:spPr>
          <a:xfrm>
            <a:off x="2298625" y="1371975"/>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612" name="Shape 612"/>
          <p:cNvSpPr/>
          <p:nvPr/>
        </p:nvSpPr>
        <p:spPr>
          <a:xfrm>
            <a:off x="2614350" y="1519063"/>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613" name="Shape 613"/>
          <p:cNvSpPr/>
          <p:nvPr/>
        </p:nvSpPr>
        <p:spPr>
          <a:xfrm>
            <a:off x="2930075" y="1666150"/>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no"/>
              <a:t>Agent i</a:t>
            </a:r>
            <a:endParaRPr i="1"/>
          </a:p>
        </p:txBody>
      </p:sp>
      <p:sp>
        <p:nvSpPr>
          <p:cNvPr id="614" name="Shape 614"/>
          <p:cNvSpPr txBox="1"/>
          <p:nvPr>
            <p:ph type="title"/>
          </p:nvPr>
        </p:nvSpPr>
        <p:spPr>
          <a:xfrm>
            <a:off x="311700" y="47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Algorithm Pipeline</a:t>
            </a:r>
            <a:endParaRPr/>
          </a:p>
        </p:txBody>
      </p:sp>
      <p:sp>
        <p:nvSpPr>
          <p:cNvPr id="615" name="Shape 615"/>
          <p:cNvSpPr/>
          <p:nvPr/>
        </p:nvSpPr>
        <p:spPr>
          <a:xfrm>
            <a:off x="3042725" y="1816300"/>
            <a:ext cx="1514400" cy="713400"/>
          </a:xfrm>
          <a:prstGeom prst="flowChartAlternateProcess">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Target Allocation</a:t>
            </a:r>
            <a:endParaRPr/>
          </a:p>
        </p:txBody>
      </p:sp>
      <p:sp>
        <p:nvSpPr>
          <p:cNvPr id="616" name="Shape 616"/>
          <p:cNvSpPr/>
          <p:nvPr/>
        </p:nvSpPr>
        <p:spPr>
          <a:xfrm>
            <a:off x="3806075" y="2696765"/>
            <a:ext cx="15144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Path Generation</a:t>
            </a:r>
            <a:endParaRPr/>
          </a:p>
        </p:txBody>
      </p:sp>
      <p:sp>
        <p:nvSpPr>
          <p:cNvPr id="617" name="Shape 617"/>
          <p:cNvSpPr/>
          <p:nvPr/>
        </p:nvSpPr>
        <p:spPr>
          <a:xfrm>
            <a:off x="4423800" y="3602246"/>
            <a:ext cx="1514400" cy="713400"/>
          </a:xfrm>
          <a:prstGeom prst="flowChartAlternateProcess">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Conflict Resolution</a:t>
            </a:r>
            <a:endParaRPr/>
          </a:p>
        </p:txBody>
      </p:sp>
      <p:sp>
        <p:nvSpPr>
          <p:cNvPr id="618" name="Shape 618"/>
          <p:cNvSpPr/>
          <p:nvPr/>
        </p:nvSpPr>
        <p:spPr>
          <a:xfrm rot="5400000">
            <a:off x="4540325" y="2107325"/>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9" name="Shape 619"/>
          <p:cNvSpPr/>
          <p:nvPr/>
        </p:nvSpPr>
        <p:spPr>
          <a:xfrm rot="5400000">
            <a:off x="5304835" y="3010604"/>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0" name="Shape 620"/>
          <p:cNvSpPr/>
          <p:nvPr/>
        </p:nvSpPr>
        <p:spPr>
          <a:xfrm rot="-5400000">
            <a:off x="3233725" y="2571075"/>
            <a:ext cx="586500" cy="555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1" name="Shape 621"/>
          <p:cNvSpPr/>
          <p:nvPr/>
        </p:nvSpPr>
        <p:spPr>
          <a:xfrm rot="-5400000">
            <a:off x="3852600" y="3425475"/>
            <a:ext cx="586500" cy="555900"/>
          </a:xfrm>
          <a:prstGeom prst="bentArrow">
            <a:avLst>
              <a:gd fmla="val 25000" name="adj1"/>
              <a:gd fmla="val 25000" name="adj2"/>
              <a:gd fmla="val 25000" name="adj3"/>
              <a:gd fmla="val 43750" name="adj4"/>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2" name="Shape 622"/>
          <p:cNvSpPr/>
          <p:nvPr/>
        </p:nvSpPr>
        <p:spPr>
          <a:xfrm>
            <a:off x="696425" y="1795300"/>
            <a:ext cx="2233500" cy="75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i="1" lang="no"/>
              <a:t>Waypoints, World Model</a:t>
            </a:r>
            <a:endParaRPr i="1"/>
          </a:p>
        </p:txBody>
      </p:sp>
      <p:sp>
        <p:nvSpPr>
          <p:cNvPr id="623" name="Shape 623"/>
          <p:cNvSpPr/>
          <p:nvPr/>
        </p:nvSpPr>
        <p:spPr>
          <a:xfrm>
            <a:off x="6146375" y="3825000"/>
            <a:ext cx="2022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no"/>
              <a:t>Path Trajectory</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Shape 6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Conflict Example</a:t>
            </a:r>
            <a:endParaRPr/>
          </a:p>
        </p:txBody>
      </p:sp>
      <p:graphicFrame>
        <p:nvGraphicFramePr>
          <p:cNvPr id="629" name="Shape 629"/>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
        <p:nvSpPr>
          <p:cNvPr id="630" name="Shape 630"/>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631" name="Shape 631"/>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632" name="Shape 632"/>
          <p:cNvPicPr preferRelativeResize="0"/>
          <p:nvPr/>
        </p:nvPicPr>
        <p:blipFill>
          <a:blip r:embed="rId3">
            <a:alphaModFix/>
          </a:blip>
          <a:stretch>
            <a:fillRect/>
          </a:stretch>
        </p:blipFill>
        <p:spPr>
          <a:xfrm>
            <a:off x="1985200" y="1240549"/>
            <a:ext cx="737228" cy="847800"/>
          </a:xfrm>
          <a:prstGeom prst="rect">
            <a:avLst/>
          </a:prstGeom>
          <a:noFill/>
          <a:ln>
            <a:noFill/>
          </a:ln>
        </p:spPr>
      </p:pic>
      <p:pic>
        <p:nvPicPr>
          <p:cNvPr id="633" name="Shape 633"/>
          <p:cNvPicPr preferRelativeResize="0"/>
          <p:nvPr/>
        </p:nvPicPr>
        <p:blipFill>
          <a:blip r:embed="rId3">
            <a:alphaModFix/>
          </a:blip>
          <a:stretch>
            <a:fillRect/>
          </a:stretch>
        </p:blipFill>
        <p:spPr>
          <a:xfrm>
            <a:off x="1985200" y="3783949"/>
            <a:ext cx="737228" cy="847800"/>
          </a:xfrm>
          <a:prstGeom prst="rect">
            <a:avLst/>
          </a:prstGeom>
          <a:noFill/>
          <a:ln>
            <a:noFill/>
          </a:ln>
        </p:spPr>
      </p:pic>
      <p:pic>
        <p:nvPicPr>
          <p:cNvPr id="634" name="Shape 634"/>
          <p:cNvPicPr preferRelativeResize="0"/>
          <p:nvPr/>
        </p:nvPicPr>
        <p:blipFill>
          <a:blip r:embed="rId4">
            <a:alphaModFix/>
          </a:blip>
          <a:stretch>
            <a:fillRect/>
          </a:stretch>
        </p:blipFill>
        <p:spPr>
          <a:xfrm>
            <a:off x="6101900" y="1240550"/>
            <a:ext cx="847800" cy="847800"/>
          </a:xfrm>
          <a:prstGeom prst="rect">
            <a:avLst/>
          </a:prstGeom>
          <a:noFill/>
          <a:ln>
            <a:noFill/>
          </a:ln>
        </p:spPr>
      </p:pic>
      <p:pic>
        <p:nvPicPr>
          <p:cNvPr id="635" name="Shape 635"/>
          <p:cNvPicPr preferRelativeResize="0"/>
          <p:nvPr/>
        </p:nvPicPr>
        <p:blipFill>
          <a:blip r:embed="rId4">
            <a:alphaModFix/>
          </a:blip>
          <a:stretch>
            <a:fillRect/>
          </a:stretch>
        </p:blipFill>
        <p:spPr>
          <a:xfrm>
            <a:off x="6101900" y="3783950"/>
            <a:ext cx="847800" cy="847800"/>
          </a:xfrm>
          <a:prstGeom prst="rect">
            <a:avLst/>
          </a:prstGeom>
          <a:noFill/>
          <a:ln>
            <a:noFill/>
          </a:ln>
        </p:spPr>
      </p:pic>
      <p:sp>
        <p:nvSpPr>
          <p:cNvPr id="636" name="Shape 636"/>
          <p:cNvSpPr txBox="1"/>
          <p:nvPr/>
        </p:nvSpPr>
        <p:spPr>
          <a:xfrm>
            <a:off x="1665925" y="1240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637" name="Shape 637"/>
          <p:cNvSpPr txBox="1"/>
          <p:nvPr/>
        </p:nvSpPr>
        <p:spPr>
          <a:xfrm>
            <a:off x="1665925" y="37839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638" name="Shape 638"/>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639" name="Shape 639"/>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Shape 6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Conflict Example</a:t>
            </a:r>
            <a:endParaRPr/>
          </a:p>
        </p:txBody>
      </p:sp>
      <p:graphicFrame>
        <p:nvGraphicFramePr>
          <p:cNvPr id="645" name="Shape 645"/>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
        <p:nvSpPr>
          <p:cNvPr id="646" name="Shape 646"/>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647" name="Shape 647"/>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648" name="Shape 648"/>
          <p:cNvPicPr preferRelativeResize="0"/>
          <p:nvPr/>
        </p:nvPicPr>
        <p:blipFill>
          <a:blip r:embed="rId4">
            <a:alphaModFix/>
          </a:blip>
          <a:stretch>
            <a:fillRect/>
          </a:stretch>
        </p:blipFill>
        <p:spPr>
          <a:xfrm>
            <a:off x="1985200" y="1240549"/>
            <a:ext cx="737228" cy="847800"/>
          </a:xfrm>
          <a:prstGeom prst="rect">
            <a:avLst/>
          </a:prstGeom>
          <a:noFill/>
          <a:ln>
            <a:noFill/>
          </a:ln>
        </p:spPr>
      </p:pic>
      <p:pic>
        <p:nvPicPr>
          <p:cNvPr id="649" name="Shape 649"/>
          <p:cNvPicPr preferRelativeResize="0"/>
          <p:nvPr/>
        </p:nvPicPr>
        <p:blipFill>
          <a:blip r:embed="rId4">
            <a:alphaModFix/>
          </a:blip>
          <a:stretch>
            <a:fillRect/>
          </a:stretch>
        </p:blipFill>
        <p:spPr>
          <a:xfrm>
            <a:off x="1985200" y="3783949"/>
            <a:ext cx="737228" cy="847800"/>
          </a:xfrm>
          <a:prstGeom prst="rect">
            <a:avLst/>
          </a:prstGeom>
          <a:noFill/>
          <a:ln>
            <a:noFill/>
          </a:ln>
        </p:spPr>
      </p:pic>
      <p:pic>
        <p:nvPicPr>
          <p:cNvPr id="650" name="Shape 650"/>
          <p:cNvPicPr preferRelativeResize="0"/>
          <p:nvPr/>
        </p:nvPicPr>
        <p:blipFill>
          <a:blip r:embed="rId5">
            <a:alphaModFix/>
          </a:blip>
          <a:stretch>
            <a:fillRect/>
          </a:stretch>
        </p:blipFill>
        <p:spPr>
          <a:xfrm>
            <a:off x="6101900" y="1240550"/>
            <a:ext cx="847800" cy="847800"/>
          </a:xfrm>
          <a:prstGeom prst="rect">
            <a:avLst/>
          </a:prstGeom>
          <a:noFill/>
          <a:ln>
            <a:noFill/>
          </a:ln>
        </p:spPr>
      </p:pic>
      <p:pic>
        <p:nvPicPr>
          <p:cNvPr id="651" name="Shape 651"/>
          <p:cNvPicPr preferRelativeResize="0"/>
          <p:nvPr/>
        </p:nvPicPr>
        <p:blipFill>
          <a:blip r:embed="rId5">
            <a:alphaModFix/>
          </a:blip>
          <a:stretch>
            <a:fillRect/>
          </a:stretch>
        </p:blipFill>
        <p:spPr>
          <a:xfrm>
            <a:off x="6101900" y="3783950"/>
            <a:ext cx="847800" cy="847800"/>
          </a:xfrm>
          <a:prstGeom prst="rect">
            <a:avLst/>
          </a:prstGeom>
          <a:noFill/>
          <a:ln>
            <a:noFill/>
          </a:ln>
        </p:spPr>
      </p:pic>
      <p:sp>
        <p:nvSpPr>
          <p:cNvPr id="652" name="Shape 652"/>
          <p:cNvSpPr txBox="1"/>
          <p:nvPr/>
        </p:nvSpPr>
        <p:spPr>
          <a:xfrm>
            <a:off x="1665925" y="1240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653" name="Shape 653"/>
          <p:cNvSpPr txBox="1"/>
          <p:nvPr/>
        </p:nvSpPr>
        <p:spPr>
          <a:xfrm>
            <a:off x="1665925" y="37839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654" name="Shape 654"/>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5" name="Shape 655"/>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6" name="Shape 656"/>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7" name="Shape 657"/>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8" name="Shape 658"/>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9" name="Shape 659"/>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660" name="Shape 660"/>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1" name="Shape 661"/>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Conflict Example</a:t>
            </a:r>
            <a:endParaRPr/>
          </a:p>
        </p:txBody>
      </p:sp>
      <p:graphicFrame>
        <p:nvGraphicFramePr>
          <p:cNvPr id="667" name="Shape 667"/>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
        <p:nvSpPr>
          <p:cNvPr id="668" name="Shape 668"/>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669" name="Shape 669"/>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670" name="Shape 670"/>
          <p:cNvPicPr preferRelativeResize="0"/>
          <p:nvPr/>
        </p:nvPicPr>
        <p:blipFill>
          <a:blip r:embed="rId4">
            <a:alphaModFix/>
          </a:blip>
          <a:stretch>
            <a:fillRect/>
          </a:stretch>
        </p:blipFill>
        <p:spPr>
          <a:xfrm>
            <a:off x="1985200" y="1240549"/>
            <a:ext cx="737228" cy="847800"/>
          </a:xfrm>
          <a:prstGeom prst="rect">
            <a:avLst/>
          </a:prstGeom>
          <a:noFill/>
          <a:ln>
            <a:noFill/>
          </a:ln>
        </p:spPr>
      </p:pic>
      <p:pic>
        <p:nvPicPr>
          <p:cNvPr id="671" name="Shape 671"/>
          <p:cNvPicPr preferRelativeResize="0"/>
          <p:nvPr/>
        </p:nvPicPr>
        <p:blipFill>
          <a:blip r:embed="rId4">
            <a:alphaModFix/>
          </a:blip>
          <a:stretch>
            <a:fillRect/>
          </a:stretch>
        </p:blipFill>
        <p:spPr>
          <a:xfrm>
            <a:off x="1985200" y="3783949"/>
            <a:ext cx="737228" cy="847800"/>
          </a:xfrm>
          <a:prstGeom prst="rect">
            <a:avLst/>
          </a:prstGeom>
          <a:noFill/>
          <a:ln>
            <a:noFill/>
          </a:ln>
        </p:spPr>
      </p:pic>
      <p:pic>
        <p:nvPicPr>
          <p:cNvPr id="672" name="Shape 672"/>
          <p:cNvPicPr preferRelativeResize="0"/>
          <p:nvPr/>
        </p:nvPicPr>
        <p:blipFill>
          <a:blip r:embed="rId5">
            <a:alphaModFix/>
          </a:blip>
          <a:stretch>
            <a:fillRect/>
          </a:stretch>
        </p:blipFill>
        <p:spPr>
          <a:xfrm>
            <a:off x="6101900" y="1240550"/>
            <a:ext cx="847800" cy="847800"/>
          </a:xfrm>
          <a:prstGeom prst="rect">
            <a:avLst/>
          </a:prstGeom>
          <a:noFill/>
          <a:ln>
            <a:noFill/>
          </a:ln>
        </p:spPr>
      </p:pic>
      <p:pic>
        <p:nvPicPr>
          <p:cNvPr id="673" name="Shape 673"/>
          <p:cNvPicPr preferRelativeResize="0"/>
          <p:nvPr/>
        </p:nvPicPr>
        <p:blipFill>
          <a:blip r:embed="rId5">
            <a:alphaModFix/>
          </a:blip>
          <a:stretch>
            <a:fillRect/>
          </a:stretch>
        </p:blipFill>
        <p:spPr>
          <a:xfrm>
            <a:off x="6101900" y="3783950"/>
            <a:ext cx="847800" cy="847800"/>
          </a:xfrm>
          <a:prstGeom prst="rect">
            <a:avLst/>
          </a:prstGeom>
          <a:noFill/>
          <a:ln>
            <a:noFill/>
          </a:ln>
        </p:spPr>
      </p:pic>
      <p:sp>
        <p:nvSpPr>
          <p:cNvPr id="674" name="Shape 674"/>
          <p:cNvSpPr txBox="1"/>
          <p:nvPr/>
        </p:nvSpPr>
        <p:spPr>
          <a:xfrm>
            <a:off x="1665925" y="1240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675" name="Shape 675"/>
          <p:cNvSpPr txBox="1"/>
          <p:nvPr/>
        </p:nvSpPr>
        <p:spPr>
          <a:xfrm>
            <a:off x="1665925" y="37839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676" name="Shape 676"/>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7" name="Shape 677"/>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8" name="Shape 678"/>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9" name="Shape 679"/>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0" name="Shape 680"/>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1" name="Shape 681"/>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682" name="Shape 682"/>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3" name="Shape 683"/>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4" name="Shape 684"/>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5" name="Shape 685"/>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6" name="Shape 686"/>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7" name="Shape 687"/>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8" name="Shape 688"/>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689" name="Shape 689"/>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0" name="Shape 690"/>
          <p:cNvSpPr/>
          <p:nvPr/>
        </p:nvSpPr>
        <p:spPr>
          <a:xfrm>
            <a:off x="4419600" y="2095500"/>
            <a:ext cx="1406400" cy="1688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p:nvPr/>
        </p:nvSpPr>
        <p:spPr>
          <a:xfrm>
            <a:off x="868800" y="832950"/>
            <a:ext cx="74064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Inter-robot communication</a:t>
            </a:r>
            <a:endParaRPr sz="1300"/>
          </a:p>
        </p:txBody>
      </p:sp>
      <p:sp>
        <p:nvSpPr>
          <p:cNvPr id="696" name="Shape 696"/>
          <p:cNvSpPr/>
          <p:nvPr/>
        </p:nvSpPr>
        <p:spPr>
          <a:xfrm>
            <a:off x="623400" y="2720650"/>
            <a:ext cx="1181100" cy="499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Path Generation</a:t>
            </a:r>
            <a:endParaRPr sz="1300"/>
          </a:p>
        </p:txBody>
      </p:sp>
      <p:sp>
        <p:nvSpPr>
          <p:cNvPr id="697" name="Shape 697"/>
          <p:cNvSpPr/>
          <p:nvPr/>
        </p:nvSpPr>
        <p:spPr>
          <a:xfrm>
            <a:off x="1804400"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8" name="Shape 698"/>
          <p:cNvSpPr/>
          <p:nvPr/>
        </p:nvSpPr>
        <p:spPr>
          <a:xfrm rot="-5400000">
            <a:off x="575675" y="1867900"/>
            <a:ext cx="13809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9" name="Shape 699"/>
          <p:cNvSpPr/>
          <p:nvPr/>
        </p:nvSpPr>
        <p:spPr>
          <a:xfrm rot="5400000">
            <a:off x="2158475" y="1718850"/>
            <a:ext cx="10968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00" name="Shape 700"/>
          <p:cNvGrpSpPr/>
          <p:nvPr/>
        </p:nvGrpSpPr>
        <p:grpSpPr>
          <a:xfrm>
            <a:off x="2130500" y="2451700"/>
            <a:ext cx="1152725" cy="1037700"/>
            <a:chOff x="2130500" y="2451700"/>
            <a:chExt cx="1152725" cy="1037700"/>
          </a:xfrm>
        </p:grpSpPr>
        <p:sp>
          <p:nvSpPr>
            <p:cNvPr id="701" name="Shape 701"/>
            <p:cNvSpPr/>
            <p:nvPr/>
          </p:nvSpPr>
          <p:spPr>
            <a:xfrm>
              <a:off x="2130500" y="2451700"/>
              <a:ext cx="1152725" cy="103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2" name="Shape 702"/>
            <p:cNvSpPr txBox="1"/>
            <p:nvPr/>
          </p:nvSpPr>
          <p:spPr>
            <a:xfrm>
              <a:off x="2242057" y="2772000"/>
              <a:ext cx="1013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300"/>
                <a:t>Conflicts?</a:t>
              </a:r>
              <a:endParaRPr sz="1300"/>
            </a:p>
          </p:txBody>
        </p:sp>
      </p:grpSp>
      <p:sp>
        <p:nvSpPr>
          <p:cNvPr id="703" name="Shape 703"/>
          <p:cNvSpPr/>
          <p:nvPr/>
        </p:nvSpPr>
        <p:spPr>
          <a:xfrm>
            <a:off x="7055375" y="4275175"/>
            <a:ext cx="11811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Controller</a:t>
            </a:r>
            <a:endParaRPr sz="1300"/>
          </a:p>
        </p:txBody>
      </p:sp>
      <p:sp>
        <p:nvSpPr>
          <p:cNvPr id="704" name="Shape 704"/>
          <p:cNvSpPr/>
          <p:nvPr/>
        </p:nvSpPr>
        <p:spPr>
          <a:xfrm flipH="1" rot="10800000">
            <a:off x="2630750" y="3503425"/>
            <a:ext cx="4427400" cy="1188900"/>
          </a:xfrm>
          <a:prstGeom prst="bentArrow">
            <a:avLst>
              <a:gd fmla="val 13756" name="adj1"/>
              <a:gd fmla="val 14301" name="adj2"/>
              <a:gd fmla="val 25000" name="adj3"/>
              <a:gd fmla="val 0" name="adj4"/>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5" name="Shape 705"/>
          <p:cNvSpPr txBox="1"/>
          <p:nvPr/>
        </p:nvSpPr>
        <p:spPr>
          <a:xfrm>
            <a:off x="2242050" y="3547000"/>
            <a:ext cx="478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No</a:t>
            </a:r>
            <a:endParaRPr/>
          </a:p>
        </p:txBody>
      </p:sp>
      <p:sp>
        <p:nvSpPr>
          <p:cNvPr id="706" name="Shape 706"/>
          <p:cNvSpPr/>
          <p:nvPr/>
        </p:nvSpPr>
        <p:spPr>
          <a:xfrm>
            <a:off x="3613788" y="2675350"/>
            <a:ext cx="13683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Form Coordination Diagram</a:t>
            </a:r>
            <a:endParaRPr sz="1300"/>
          </a:p>
        </p:txBody>
      </p:sp>
      <p:sp>
        <p:nvSpPr>
          <p:cNvPr id="707" name="Shape 707"/>
          <p:cNvSpPr/>
          <p:nvPr/>
        </p:nvSpPr>
        <p:spPr>
          <a:xfrm>
            <a:off x="328322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8" name="Shape 708"/>
          <p:cNvSpPr/>
          <p:nvPr/>
        </p:nvSpPr>
        <p:spPr>
          <a:xfrm rot="-5400000">
            <a:off x="5321825" y="1841750"/>
            <a:ext cx="13221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9" name="Shape 709"/>
          <p:cNvSpPr/>
          <p:nvPr/>
        </p:nvSpPr>
        <p:spPr>
          <a:xfrm>
            <a:off x="6983650" y="2720650"/>
            <a:ext cx="12363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Choose best v-profile</a:t>
            </a:r>
            <a:endParaRPr sz="1300"/>
          </a:p>
        </p:txBody>
      </p:sp>
      <p:sp>
        <p:nvSpPr>
          <p:cNvPr id="710" name="Shape 710"/>
          <p:cNvSpPr/>
          <p:nvPr/>
        </p:nvSpPr>
        <p:spPr>
          <a:xfrm>
            <a:off x="498657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1" name="Shape 711"/>
          <p:cNvSpPr/>
          <p:nvPr/>
        </p:nvSpPr>
        <p:spPr>
          <a:xfrm rot="5400000">
            <a:off x="6960100" y="1848200"/>
            <a:ext cx="13653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2" name="Shape 712"/>
          <p:cNvSpPr/>
          <p:nvPr/>
        </p:nvSpPr>
        <p:spPr>
          <a:xfrm>
            <a:off x="665307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13" name="Shape 713"/>
          <p:cNvSpPr/>
          <p:nvPr/>
        </p:nvSpPr>
        <p:spPr>
          <a:xfrm>
            <a:off x="5312675" y="2675350"/>
            <a:ext cx="13683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Find conflict-free velocity profile</a:t>
            </a:r>
            <a:endParaRPr sz="1300"/>
          </a:p>
        </p:txBody>
      </p:sp>
      <p:sp>
        <p:nvSpPr>
          <p:cNvPr id="714" name="Shape 714"/>
          <p:cNvSpPr/>
          <p:nvPr/>
        </p:nvSpPr>
        <p:spPr>
          <a:xfrm rot="5400000">
            <a:off x="7115050" y="3585850"/>
            <a:ext cx="10554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txBox="1"/>
          <p:nvPr/>
        </p:nvSpPr>
        <p:spPr>
          <a:xfrm>
            <a:off x="3037350" y="2499850"/>
            <a:ext cx="478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Yes</a:t>
            </a:r>
            <a:endParaRPr/>
          </a:p>
        </p:txBody>
      </p:sp>
      <p:sp>
        <p:nvSpPr>
          <p:cNvPr id="716" name="Shape 716"/>
          <p:cNvSpPr txBox="1"/>
          <p:nvPr/>
        </p:nvSpPr>
        <p:spPr>
          <a:xfrm rot="-5400000">
            <a:off x="2366400" y="1705750"/>
            <a:ext cx="6630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Paths</a:t>
            </a:r>
            <a:endParaRPr sz="1000"/>
          </a:p>
        </p:txBody>
      </p:sp>
      <p:sp>
        <p:nvSpPr>
          <p:cNvPr id="717" name="Shape 717"/>
          <p:cNvSpPr txBox="1"/>
          <p:nvPr/>
        </p:nvSpPr>
        <p:spPr>
          <a:xfrm rot="-5400000">
            <a:off x="934625" y="1716900"/>
            <a:ext cx="6630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Path</a:t>
            </a:r>
            <a:endParaRPr sz="1000"/>
          </a:p>
        </p:txBody>
      </p:sp>
      <p:sp>
        <p:nvSpPr>
          <p:cNvPr id="718" name="Shape 718"/>
          <p:cNvSpPr txBox="1"/>
          <p:nvPr/>
        </p:nvSpPr>
        <p:spPr>
          <a:xfrm rot="-5400000">
            <a:off x="5316125" y="17979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cost</a:t>
            </a:r>
            <a:endParaRPr sz="1000"/>
          </a:p>
        </p:txBody>
      </p:sp>
      <p:sp>
        <p:nvSpPr>
          <p:cNvPr id="719" name="Shape 719"/>
          <p:cNvSpPr txBox="1"/>
          <p:nvPr/>
        </p:nvSpPr>
        <p:spPr>
          <a:xfrm rot="-5400000">
            <a:off x="6976000" y="17979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costs</a:t>
            </a:r>
            <a:endParaRPr sz="1000"/>
          </a:p>
        </p:txBody>
      </p:sp>
      <p:sp>
        <p:nvSpPr>
          <p:cNvPr id="720" name="Shape 720"/>
          <p:cNvSpPr/>
          <p:nvPr/>
        </p:nvSpPr>
        <p:spPr>
          <a:xfrm>
            <a:off x="618825" y="2716575"/>
            <a:ext cx="11811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Path Generation</a:t>
            </a:r>
            <a:endParaRPr sz="1300"/>
          </a:p>
        </p:txBody>
      </p:sp>
      <p:grpSp>
        <p:nvGrpSpPr>
          <p:cNvPr id="721" name="Shape 721"/>
          <p:cNvGrpSpPr/>
          <p:nvPr/>
        </p:nvGrpSpPr>
        <p:grpSpPr>
          <a:xfrm>
            <a:off x="2130500" y="2447625"/>
            <a:ext cx="1152725" cy="1037700"/>
            <a:chOff x="2130500" y="2451700"/>
            <a:chExt cx="1152725" cy="1037700"/>
          </a:xfrm>
        </p:grpSpPr>
        <p:sp>
          <p:nvSpPr>
            <p:cNvPr id="722" name="Shape 722"/>
            <p:cNvSpPr/>
            <p:nvPr/>
          </p:nvSpPr>
          <p:spPr>
            <a:xfrm>
              <a:off x="2130500" y="2451700"/>
              <a:ext cx="1152725" cy="1037700"/>
            </a:xfrm>
            <a:prstGeom prst="flowChartDecision">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Shape 723"/>
            <p:cNvSpPr txBox="1"/>
            <p:nvPr/>
          </p:nvSpPr>
          <p:spPr>
            <a:xfrm>
              <a:off x="2242057" y="2772000"/>
              <a:ext cx="1013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300"/>
                <a:t>Conflicts?</a:t>
              </a:r>
              <a:endParaRPr sz="1300"/>
            </a:p>
          </p:txBody>
        </p:sp>
      </p:grpSp>
      <p:sp>
        <p:nvSpPr>
          <p:cNvPr id="724" name="Shape 724"/>
          <p:cNvSpPr txBox="1"/>
          <p:nvPr/>
        </p:nvSpPr>
        <p:spPr>
          <a:xfrm rot="-5400000">
            <a:off x="6976000" y="35398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path</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Shape 7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Resolving Conflict</a:t>
            </a:r>
            <a:endParaRPr/>
          </a:p>
        </p:txBody>
      </p:sp>
      <p:graphicFrame>
        <p:nvGraphicFramePr>
          <p:cNvPr id="730" name="Shape 730"/>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
        <p:nvSpPr>
          <p:cNvPr id="731" name="Shape 731"/>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732" name="Shape 732"/>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733" name="Shape 733"/>
          <p:cNvPicPr preferRelativeResize="0"/>
          <p:nvPr/>
        </p:nvPicPr>
        <p:blipFill>
          <a:blip r:embed="rId4">
            <a:alphaModFix/>
          </a:blip>
          <a:stretch>
            <a:fillRect/>
          </a:stretch>
        </p:blipFill>
        <p:spPr>
          <a:xfrm>
            <a:off x="1985200" y="1240549"/>
            <a:ext cx="737228" cy="847800"/>
          </a:xfrm>
          <a:prstGeom prst="rect">
            <a:avLst/>
          </a:prstGeom>
          <a:noFill/>
          <a:ln>
            <a:noFill/>
          </a:ln>
        </p:spPr>
      </p:pic>
      <p:pic>
        <p:nvPicPr>
          <p:cNvPr id="734" name="Shape 734"/>
          <p:cNvPicPr preferRelativeResize="0"/>
          <p:nvPr/>
        </p:nvPicPr>
        <p:blipFill>
          <a:blip r:embed="rId4">
            <a:alphaModFix/>
          </a:blip>
          <a:stretch>
            <a:fillRect/>
          </a:stretch>
        </p:blipFill>
        <p:spPr>
          <a:xfrm>
            <a:off x="1985200" y="3783949"/>
            <a:ext cx="737228" cy="847800"/>
          </a:xfrm>
          <a:prstGeom prst="rect">
            <a:avLst/>
          </a:prstGeom>
          <a:noFill/>
          <a:ln>
            <a:noFill/>
          </a:ln>
        </p:spPr>
      </p:pic>
      <p:pic>
        <p:nvPicPr>
          <p:cNvPr id="735" name="Shape 735"/>
          <p:cNvPicPr preferRelativeResize="0"/>
          <p:nvPr/>
        </p:nvPicPr>
        <p:blipFill>
          <a:blip r:embed="rId5">
            <a:alphaModFix/>
          </a:blip>
          <a:stretch>
            <a:fillRect/>
          </a:stretch>
        </p:blipFill>
        <p:spPr>
          <a:xfrm>
            <a:off x="6101900" y="1240550"/>
            <a:ext cx="847800" cy="847800"/>
          </a:xfrm>
          <a:prstGeom prst="rect">
            <a:avLst/>
          </a:prstGeom>
          <a:noFill/>
          <a:ln>
            <a:noFill/>
          </a:ln>
        </p:spPr>
      </p:pic>
      <p:pic>
        <p:nvPicPr>
          <p:cNvPr id="736" name="Shape 736"/>
          <p:cNvPicPr preferRelativeResize="0"/>
          <p:nvPr/>
        </p:nvPicPr>
        <p:blipFill>
          <a:blip r:embed="rId5">
            <a:alphaModFix/>
          </a:blip>
          <a:stretch>
            <a:fillRect/>
          </a:stretch>
        </p:blipFill>
        <p:spPr>
          <a:xfrm>
            <a:off x="6101900" y="3783950"/>
            <a:ext cx="847800" cy="847800"/>
          </a:xfrm>
          <a:prstGeom prst="rect">
            <a:avLst/>
          </a:prstGeom>
          <a:noFill/>
          <a:ln>
            <a:noFill/>
          </a:ln>
        </p:spPr>
      </p:pic>
      <p:sp>
        <p:nvSpPr>
          <p:cNvPr id="737" name="Shape 737"/>
          <p:cNvSpPr txBox="1"/>
          <p:nvPr/>
        </p:nvSpPr>
        <p:spPr>
          <a:xfrm>
            <a:off x="1665925" y="1240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738" name="Shape 738"/>
          <p:cNvSpPr txBox="1"/>
          <p:nvPr/>
        </p:nvSpPr>
        <p:spPr>
          <a:xfrm>
            <a:off x="1665925" y="37839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739" name="Shape 739"/>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0" name="Shape 740"/>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1" name="Shape 741"/>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2" name="Shape 742"/>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3" name="Shape 743"/>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4" name="Shape 744"/>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745" name="Shape 745"/>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6" name="Shape 746"/>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7" name="Shape 747"/>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8" name="Shape 748"/>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9" name="Shape 749"/>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0" name="Shape 750"/>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752" name="Shape 752"/>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Shape 7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Resolving Conflict</a:t>
            </a:r>
            <a:endParaRPr/>
          </a:p>
        </p:txBody>
      </p:sp>
      <p:graphicFrame>
        <p:nvGraphicFramePr>
          <p:cNvPr id="758" name="Shape 758"/>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
        <p:nvSpPr>
          <p:cNvPr id="759" name="Shape 759"/>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760" name="Shape 760"/>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761" name="Shape 761"/>
          <p:cNvPicPr preferRelativeResize="0"/>
          <p:nvPr/>
        </p:nvPicPr>
        <p:blipFill>
          <a:blip r:embed="rId4">
            <a:alphaModFix/>
          </a:blip>
          <a:stretch>
            <a:fillRect/>
          </a:stretch>
        </p:blipFill>
        <p:spPr>
          <a:xfrm>
            <a:off x="6101900" y="1240550"/>
            <a:ext cx="847800" cy="847800"/>
          </a:xfrm>
          <a:prstGeom prst="rect">
            <a:avLst/>
          </a:prstGeom>
          <a:noFill/>
          <a:ln>
            <a:noFill/>
          </a:ln>
        </p:spPr>
      </p:pic>
      <p:pic>
        <p:nvPicPr>
          <p:cNvPr id="762" name="Shape 762"/>
          <p:cNvPicPr preferRelativeResize="0"/>
          <p:nvPr/>
        </p:nvPicPr>
        <p:blipFill>
          <a:blip r:embed="rId4">
            <a:alphaModFix/>
          </a:blip>
          <a:stretch>
            <a:fillRect/>
          </a:stretch>
        </p:blipFill>
        <p:spPr>
          <a:xfrm>
            <a:off x="6101900" y="3783950"/>
            <a:ext cx="847800" cy="847800"/>
          </a:xfrm>
          <a:prstGeom prst="rect">
            <a:avLst/>
          </a:prstGeom>
          <a:noFill/>
          <a:ln>
            <a:noFill/>
          </a:ln>
        </p:spPr>
      </p:pic>
      <p:sp>
        <p:nvSpPr>
          <p:cNvPr id="763" name="Shape 763"/>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4" name="Shape 764"/>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5" name="Shape 765"/>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6" name="Shape 766"/>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7" name="Shape 767"/>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8" name="Shape 768"/>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769" name="Shape 769"/>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0" name="Shape 770"/>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1" name="Shape 771"/>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2" name="Shape 772"/>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4" name="Shape 774"/>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5" name="Shape 775"/>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776" name="Shape 776"/>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77" name="Shape 777"/>
          <p:cNvPicPr preferRelativeResize="0"/>
          <p:nvPr/>
        </p:nvPicPr>
        <p:blipFill>
          <a:blip r:embed="rId5">
            <a:alphaModFix/>
          </a:blip>
          <a:stretch>
            <a:fillRect/>
          </a:stretch>
        </p:blipFill>
        <p:spPr>
          <a:xfrm>
            <a:off x="3374263" y="3783949"/>
            <a:ext cx="737228" cy="847800"/>
          </a:xfrm>
          <a:prstGeom prst="rect">
            <a:avLst/>
          </a:prstGeom>
          <a:noFill/>
          <a:ln>
            <a:noFill/>
          </a:ln>
        </p:spPr>
      </p:pic>
      <p:pic>
        <p:nvPicPr>
          <p:cNvPr id="778" name="Shape 778"/>
          <p:cNvPicPr preferRelativeResize="0"/>
          <p:nvPr/>
        </p:nvPicPr>
        <p:blipFill>
          <a:blip r:embed="rId5">
            <a:alphaModFix/>
          </a:blip>
          <a:stretch>
            <a:fillRect/>
          </a:stretch>
        </p:blipFill>
        <p:spPr>
          <a:xfrm>
            <a:off x="3374263" y="1240549"/>
            <a:ext cx="737228" cy="847800"/>
          </a:xfrm>
          <a:prstGeom prst="rect">
            <a:avLst/>
          </a:prstGeom>
          <a:noFill/>
          <a:ln>
            <a:noFill/>
          </a:ln>
        </p:spPr>
      </p:pic>
      <p:sp>
        <p:nvSpPr>
          <p:cNvPr id="779" name="Shape 779"/>
          <p:cNvSpPr txBox="1"/>
          <p:nvPr/>
        </p:nvSpPr>
        <p:spPr>
          <a:xfrm>
            <a:off x="3051975" y="1243588"/>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780" name="Shape 780"/>
          <p:cNvSpPr txBox="1"/>
          <p:nvPr/>
        </p:nvSpPr>
        <p:spPr>
          <a:xfrm>
            <a:off x="3051975" y="3786988"/>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What is </a:t>
            </a:r>
            <a:r>
              <a:rPr i="1" lang="no"/>
              <a:t>decentralized</a:t>
            </a:r>
            <a:r>
              <a:rPr lang="no"/>
              <a:t> multi-agent path planning?</a:t>
            </a:r>
            <a:endParaRPr/>
          </a:p>
        </p:txBody>
      </p:sp>
      <p:sp>
        <p:nvSpPr>
          <p:cNvPr id="88" name="Shape 88"/>
          <p:cNvSpPr txBox="1"/>
          <p:nvPr>
            <p:ph idx="1" type="body"/>
          </p:nvPr>
        </p:nvSpPr>
        <p:spPr>
          <a:xfrm>
            <a:off x="311700" y="11138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Path planning without a central controlling unit</a:t>
            </a:r>
            <a:endParaRPr/>
          </a:p>
          <a:p>
            <a:pPr indent="-342900" lvl="0" marL="457200" rtl="0">
              <a:spcBef>
                <a:spcPts val="0"/>
              </a:spcBef>
              <a:spcAft>
                <a:spcPts val="0"/>
              </a:spcAft>
              <a:buSzPts val="1800"/>
              <a:buChar char="●"/>
            </a:pPr>
            <a:r>
              <a:rPr lang="no"/>
              <a:t>Planning happens for each robot, based on information exchange</a:t>
            </a:r>
            <a:endParaRPr/>
          </a:p>
          <a:p>
            <a:pPr indent="-342900" lvl="0" marL="457200" rtl="0">
              <a:spcBef>
                <a:spcPts val="0"/>
              </a:spcBef>
              <a:spcAft>
                <a:spcPts val="0"/>
              </a:spcAft>
              <a:buSzPts val="1800"/>
              <a:buChar char="●"/>
            </a:pPr>
            <a:r>
              <a:rPr lang="no"/>
              <a:t>Solve global problems locally</a:t>
            </a:r>
            <a:endParaRPr/>
          </a:p>
          <a:p>
            <a:pPr indent="-317500" lvl="1" marL="914400" rtl="0">
              <a:spcBef>
                <a:spcPts val="0"/>
              </a:spcBef>
              <a:spcAft>
                <a:spcPts val="0"/>
              </a:spcAft>
              <a:buSzPts val="1400"/>
              <a:buChar char="○"/>
            </a:pPr>
            <a:r>
              <a:rPr lang="no"/>
              <a:t>robust (communication)</a:t>
            </a:r>
            <a:endParaRPr/>
          </a:p>
          <a:p>
            <a:pPr indent="-317500" lvl="1" marL="914400" rtl="0">
              <a:spcBef>
                <a:spcPts val="0"/>
              </a:spcBef>
              <a:spcAft>
                <a:spcPts val="0"/>
              </a:spcAft>
              <a:buSzPts val="1400"/>
              <a:buChar char="○"/>
            </a:pPr>
            <a:r>
              <a:rPr lang="no"/>
              <a:t>Less computations</a:t>
            </a:r>
            <a:endParaRPr/>
          </a:p>
          <a:p>
            <a:pPr indent="-317500" lvl="1" marL="914400" rtl="0">
              <a:spcBef>
                <a:spcPts val="0"/>
              </a:spcBef>
              <a:spcAft>
                <a:spcPts val="0"/>
              </a:spcAft>
              <a:buSzPts val="1400"/>
              <a:buChar char="○"/>
            </a:pPr>
            <a:r>
              <a:rPr lang="no"/>
              <a:t>Local target allocation</a:t>
            </a:r>
            <a:endParaRPr/>
          </a:p>
          <a:p>
            <a:pPr indent="-342900" lvl="0" marL="457200" rtl="0">
              <a:spcBef>
                <a:spcPts val="0"/>
              </a:spcBef>
              <a:spcAft>
                <a:spcPts val="0"/>
              </a:spcAft>
              <a:buSzPts val="1800"/>
              <a:buChar char="●"/>
            </a:pPr>
            <a:r>
              <a:rPr lang="no"/>
              <a:t>Scalability to many agents</a:t>
            </a:r>
            <a:endParaRPr/>
          </a:p>
        </p:txBody>
      </p:sp>
      <p:pic>
        <p:nvPicPr>
          <p:cNvPr id="89" name="Shape 89"/>
          <p:cNvPicPr preferRelativeResize="0"/>
          <p:nvPr/>
        </p:nvPicPr>
        <p:blipFill>
          <a:blip r:embed="rId3">
            <a:alphaModFix/>
          </a:blip>
          <a:stretch>
            <a:fillRect/>
          </a:stretch>
        </p:blipFill>
        <p:spPr>
          <a:xfrm>
            <a:off x="6199275" y="2198775"/>
            <a:ext cx="361301" cy="415500"/>
          </a:xfrm>
          <a:prstGeom prst="rect">
            <a:avLst/>
          </a:prstGeom>
          <a:noFill/>
          <a:ln cap="flat" cmpd="sng" w="9525">
            <a:solidFill>
              <a:srgbClr val="FFFFFF"/>
            </a:solidFill>
            <a:prstDash val="solid"/>
            <a:round/>
            <a:headEnd len="sm" w="sm" type="none"/>
            <a:tailEnd len="sm" w="sm" type="none"/>
          </a:ln>
        </p:spPr>
      </p:pic>
      <p:pic>
        <p:nvPicPr>
          <p:cNvPr id="90" name="Shape 90"/>
          <p:cNvPicPr preferRelativeResize="0"/>
          <p:nvPr/>
        </p:nvPicPr>
        <p:blipFill>
          <a:blip r:embed="rId3">
            <a:alphaModFix/>
          </a:blip>
          <a:stretch>
            <a:fillRect/>
          </a:stretch>
        </p:blipFill>
        <p:spPr>
          <a:xfrm>
            <a:off x="5417050" y="2713150"/>
            <a:ext cx="361301" cy="415500"/>
          </a:xfrm>
          <a:prstGeom prst="rect">
            <a:avLst/>
          </a:prstGeom>
          <a:noFill/>
          <a:ln>
            <a:noFill/>
          </a:ln>
        </p:spPr>
      </p:pic>
      <p:pic>
        <p:nvPicPr>
          <p:cNvPr id="91" name="Shape 91"/>
          <p:cNvPicPr preferRelativeResize="0"/>
          <p:nvPr/>
        </p:nvPicPr>
        <p:blipFill>
          <a:blip r:embed="rId3">
            <a:alphaModFix/>
          </a:blip>
          <a:stretch>
            <a:fillRect/>
          </a:stretch>
        </p:blipFill>
        <p:spPr>
          <a:xfrm>
            <a:off x="7110625" y="2297650"/>
            <a:ext cx="361301" cy="415500"/>
          </a:xfrm>
          <a:prstGeom prst="rect">
            <a:avLst/>
          </a:prstGeom>
          <a:noFill/>
          <a:ln>
            <a:noFill/>
          </a:ln>
        </p:spPr>
      </p:pic>
      <p:pic>
        <p:nvPicPr>
          <p:cNvPr id="92" name="Shape 92"/>
          <p:cNvPicPr preferRelativeResize="0"/>
          <p:nvPr/>
        </p:nvPicPr>
        <p:blipFill>
          <a:blip r:embed="rId3">
            <a:alphaModFix/>
          </a:blip>
          <a:stretch>
            <a:fillRect/>
          </a:stretch>
        </p:blipFill>
        <p:spPr>
          <a:xfrm>
            <a:off x="7376950" y="2853500"/>
            <a:ext cx="361301" cy="415500"/>
          </a:xfrm>
          <a:prstGeom prst="rect">
            <a:avLst/>
          </a:prstGeom>
          <a:noFill/>
          <a:ln>
            <a:noFill/>
          </a:ln>
        </p:spPr>
      </p:pic>
      <p:pic>
        <p:nvPicPr>
          <p:cNvPr id="93" name="Shape 93"/>
          <p:cNvPicPr preferRelativeResize="0"/>
          <p:nvPr/>
        </p:nvPicPr>
        <p:blipFill>
          <a:blip r:embed="rId3">
            <a:alphaModFix/>
          </a:blip>
          <a:stretch>
            <a:fillRect/>
          </a:stretch>
        </p:blipFill>
        <p:spPr>
          <a:xfrm>
            <a:off x="6386400" y="2853500"/>
            <a:ext cx="361301" cy="415500"/>
          </a:xfrm>
          <a:prstGeom prst="rect">
            <a:avLst/>
          </a:prstGeom>
          <a:noFill/>
          <a:ln>
            <a:noFill/>
          </a:ln>
        </p:spPr>
      </p:pic>
      <p:pic>
        <p:nvPicPr>
          <p:cNvPr id="94" name="Shape 94"/>
          <p:cNvPicPr preferRelativeResize="0"/>
          <p:nvPr/>
        </p:nvPicPr>
        <p:blipFill>
          <a:blip r:embed="rId3">
            <a:alphaModFix/>
          </a:blip>
          <a:stretch>
            <a:fillRect/>
          </a:stretch>
        </p:blipFill>
        <p:spPr>
          <a:xfrm>
            <a:off x="5936800" y="3481175"/>
            <a:ext cx="361301" cy="415500"/>
          </a:xfrm>
          <a:prstGeom prst="rect">
            <a:avLst/>
          </a:prstGeom>
          <a:noFill/>
          <a:ln>
            <a:noFill/>
          </a:ln>
        </p:spPr>
      </p:pic>
      <p:pic>
        <p:nvPicPr>
          <p:cNvPr id="95" name="Shape 95"/>
          <p:cNvPicPr preferRelativeResize="0"/>
          <p:nvPr/>
        </p:nvPicPr>
        <p:blipFill>
          <a:blip r:embed="rId3">
            <a:alphaModFix/>
          </a:blip>
          <a:stretch>
            <a:fillRect/>
          </a:stretch>
        </p:blipFill>
        <p:spPr>
          <a:xfrm>
            <a:off x="6958225" y="3411775"/>
            <a:ext cx="361301" cy="415500"/>
          </a:xfrm>
          <a:prstGeom prst="rect">
            <a:avLst/>
          </a:prstGeom>
          <a:noFill/>
          <a:ln>
            <a:noFill/>
          </a:ln>
        </p:spPr>
      </p:pic>
      <p:pic>
        <p:nvPicPr>
          <p:cNvPr id="96" name="Shape 96"/>
          <p:cNvPicPr preferRelativeResize="0"/>
          <p:nvPr/>
        </p:nvPicPr>
        <p:blipFill>
          <a:blip r:embed="rId3">
            <a:alphaModFix/>
          </a:blip>
          <a:stretch>
            <a:fillRect/>
          </a:stretch>
        </p:blipFill>
        <p:spPr>
          <a:xfrm>
            <a:off x="7738250" y="4114725"/>
            <a:ext cx="361301" cy="415500"/>
          </a:xfrm>
          <a:prstGeom prst="rect">
            <a:avLst/>
          </a:prstGeom>
          <a:noFill/>
          <a:ln>
            <a:noFill/>
          </a:ln>
        </p:spPr>
      </p:pic>
      <p:pic>
        <p:nvPicPr>
          <p:cNvPr id="97" name="Shape 97"/>
          <p:cNvPicPr preferRelativeResize="0"/>
          <p:nvPr/>
        </p:nvPicPr>
        <p:blipFill>
          <a:blip r:embed="rId3">
            <a:alphaModFix/>
          </a:blip>
          <a:stretch>
            <a:fillRect/>
          </a:stretch>
        </p:blipFill>
        <p:spPr>
          <a:xfrm>
            <a:off x="7110625" y="4114725"/>
            <a:ext cx="361301" cy="415500"/>
          </a:xfrm>
          <a:prstGeom prst="rect">
            <a:avLst/>
          </a:prstGeom>
          <a:noFill/>
          <a:ln>
            <a:noFill/>
          </a:ln>
        </p:spPr>
      </p:pic>
      <p:pic>
        <p:nvPicPr>
          <p:cNvPr id="98" name="Shape 98"/>
          <p:cNvPicPr preferRelativeResize="0"/>
          <p:nvPr/>
        </p:nvPicPr>
        <p:blipFill>
          <a:blip r:embed="rId3">
            <a:alphaModFix/>
          </a:blip>
          <a:stretch>
            <a:fillRect/>
          </a:stretch>
        </p:blipFill>
        <p:spPr>
          <a:xfrm>
            <a:off x="6483000" y="4114725"/>
            <a:ext cx="361301" cy="415500"/>
          </a:xfrm>
          <a:prstGeom prst="rect">
            <a:avLst/>
          </a:prstGeom>
          <a:noFill/>
          <a:ln>
            <a:noFill/>
          </a:ln>
        </p:spPr>
      </p:pic>
      <p:pic>
        <p:nvPicPr>
          <p:cNvPr id="99" name="Shape 99"/>
          <p:cNvPicPr preferRelativeResize="0"/>
          <p:nvPr/>
        </p:nvPicPr>
        <p:blipFill>
          <a:blip r:embed="rId3">
            <a:alphaModFix/>
          </a:blip>
          <a:stretch>
            <a:fillRect/>
          </a:stretch>
        </p:blipFill>
        <p:spPr>
          <a:xfrm>
            <a:off x="5769375" y="4114725"/>
            <a:ext cx="361301" cy="415500"/>
          </a:xfrm>
          <a:prstGeom prst="rect">
            <a:avLst/>
          </a:prstGeom>
          <a:noFill/>
          <a:ln>
            <a:noFill/>
          </a:ln>
        </p:spPr>
      </p:pic>
      <p:pic>
        <p:nvPicPr>
          <p:cNvPr id="100" name="Shape 100"/>
          <p:cNvPicPr preferRelativeResize="0"/>
          <p:nvPr/>
        </p:nvPicPr>
        <p:blipFill>
          <a:blip r:embed="rId3">
            <a:alphaModFix/>
          </a:blip>
          <a:stretch>
            <a:fillRect/>
          </a:stretch>
        </p:blipFill>
        <p:spPr>
          <a:xfrm>
            <a:off x="5055750" y="4114725"/>
            <a:ext cx="361301" cy="415500"/>
          </a:xfrm>
          <a:prstGeom prst="rect">
            <a:avLst/>
          </a:prstGeom>
          <a:noFill/>
          <a:ln>
            <a:noFill/>
          </a:ln>
        </p:spPr>
      </p:pic>
      <p:sp>
        <p:nvSpPr>
          <p:cNvPr id="101" name="Shape 101"/>
          <p:cNvSpPr/>
          <p:nvPr/>
        </p:nvSpPr>
        <p:spPr>
          <a:xfrm>
            <a:off x="6569325" y="2395375"/>
            <a:ext cx="541200" cy="84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rot="4274050">
            <a:off x="6337706" y="2700165"/>
            <a:ext cx="213552" cy="84624"/>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rot="-1744719">
            <a:off x="5602810" y="2547839"/>
            <a:ext cx="694431" cy="84473"/>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a:off x="6192825" y="2166800"/>
            <a:ext cx="361200" cy="460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Shape 7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Resolving Conflict</a:t>
            </a:r>
            <a:endParaRPr/>
          </a:p>
        </p:txBody>
      </p:sp>
      <p:graphicFrame>
        <p:nvGraphicFramePr>
          <p:cNvPr id="786" name="Shape 786"/>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
        <p:nvSpPr>
          <p:cNvPr id="787" name="Shape 787"/>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788" name="Shape 788"/>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789" name="Shape 789"/>
          <p:cNvPicPr preferRelativeResize="0"/>
          <p:nvPr/>
        </p:nvPicPr>
        <p:blipFill>
          <a:blip r:embed="rId3">
            <a:alphaModFix/>
          </a:blip>
          <a:stretch>
            <a:fillRect/>
          </a:stretch>
        </p:blipFill>
        <p:spPr>
          <a:xfrm>
            <a:off x="6101900" y="1240550"/>
            <a:ext cx="847800" cy="847800"/>
          </a:xfrm>
          <a:prstGeom prst="rect">
            <a:avLst/>
          </a:prstGeom>
          <a:noFill/>
          <a:ln>
            <a:noFill/>
          </a:ln>
        </p:spPr>
      </p:pic>
      <p:pic>
        <p:nvPicPr>
          <p:cNvPr id="790" name="Shape 790"/>
          <p:cNvPicPr preferRelativeResize="0"/>
          <p:nvPr/>
        </p:nvPicPr>
        <p:blipFill>
          <a:blip r:embed="rId3">
            <a:alphaModFix/>
          </a:blip>
          <a:stretch>
            <a:fillRect/>
          </a:stretch>
        </p:blipFill>
        <p:spPr>
          <a:xfrm>
            <a:off x="6101900" y="3783950"/>
            <a:ext cx="847800" cy="847800"/>
          </a:xfrm>
          <a:prstGeom prst="rect">
            <a:avLst/>
          </a:prstGeom>
          <a:noFill/>
          <a:ln>
            <a:noFill/>
          </a:ln>
        </p:spPr>
      </p:pic>
      <p:sp>
        <p:nvSpPr>
          <p:cNvPr id="791" name="Shape 791"/>
          <p:cNvSpPr txBox="1"/>
          <p:nvPr/>
        </p:nvSpPr>
        <p:spPr>
          <a:xfrm>
            <a:off x="3063250" y="209300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792" name="Shape 792"/>
          <p:cNvSpPr txBox="1"/>
          <p:nvPr/>
        </p:nvSpPr>
        <p:spPr>
          <a:xfrm>
            <a:off x="3088888" y="29495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793" name="Shape 793"/>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4" name="Shape 794"/>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5" name="Shape 795"/>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6" name="Shape 796"/>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7" name="Shape 797"/>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8" name="Shape 798"/>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799" name="Shape 799"/>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0" name="Shape 800"/>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1" name="Shape 801"/>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2" name="Shape 802"/>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3" name="Shape 803"/>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4" name="Shape 804"/>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5" name="Shape 805"/>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806" name="Shape 806"/>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07" name="Shape 807"/>
          <p:cNvPicPr preferRelativeResize="0"/>
          <p:nvPr/>
        </p:nvPicPr>
        <p:blipFill>
          <a:blip r:embed="rId4">
            <a:alphaModFix/>
          </a:blip>
          <a:stretch>
            <a:fillRect/>
          </a:stretch>
        </p:blipFill>
        <p:spPr>
          <a:xfrm>
            <a:off x="3374250" y="2099674"/>
            <a:ext cx="737228" cy="847800"/>
          </a:xfrm>
          <a:prstGeom prst="rect">
            <a:avLst/>
          </a:prstGeom>
          <a:noFill/>
          <a:ln>
            <a:noFill/>
          </a:ln>
        </p:spPr>
      </p:pic>
      <p:pic>
        <p:nvPicPr>
          <p:cNvPr id="808" name="Shape 808"/>
          <p:cNvPicPr preferRelativeResize="0"/>
          <p:nvPr/>
        </p:nvPicPr>
        <p:blipFill>
          <a:blip r:embed="rId4">
            <a:alphaModFix/>
          </a:blip>
          <a:stretch>
            <a:fillRect/>
          </a:stretch>
        </p:blipFill>
        <p:spPr>
          <a:xfrm>
            <a:off x="3428563" y="2965324"/>
            <a:ext cx="737228" cy="847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Shape 8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Resolving Conflict</a:t>
            </a:r>
            <a:endParaRPr/>
          </a:p>
        </p:txBody>
      </p:sp>
      <p:graphicFrame>
        <p:nvGraphicFramePr>
          <p:cNvPr id="814" name="Shape 814"/>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
        <p:nvSpPr>
          <p:cNvPr id="815" name="Shape 815"/>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816" name="Shape 816"/>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817" name="Shape 817"/>
          <p:cNvPicPr preferRelativeResize="0"/>
          <p:nvPr/>
        </p:nvPicPr>
        <p:blipFill>
          <a:blip r:embed="rId4">
            <a:alphaModFix/>
          </a:blip>
          <a:stretch>
            <a:fillRect/>
          </a:stretch>
        </p:blipFill>
        <p:spPr>
          <a:xfrm>
            <a:off x="6101900" y="1240550"/>
            <a:ext cx="847800" cy="847800"/>
          </a:xfrm>
          <a:prstGeom prst="rect">
            <a:avLst/>
          </a:prstGeom>
          <a:noFill/>
          <a:ln>
            <a:noFill/>
          </a:ln>
        </p:spPr>
      </p:pic>
      <p:pic>
        <p:nvPicPr>
          <p:cNvPr id="818" name="Shape 818"/>
          <p:cNvPicPr preferRelativeResize="0"/>
          <p:nvPr/>
        </p:nvPicPr>
        <p:blipFill>
          <a:blip r:embed="rId4">
            <a:alphaModFix/>
          </a:blip>
          <a:stretch>
            <a:fillRect/>
          </a:stretch>
        </p:blipFill>
        <p:spPr>
          <a:xfrm>
            <a:off x="6101900" y="3783950"/>
            <a:ext cx="847800" cy="847800"/>
          </a:xfrm>
          <a:prstGeom prst="rect">
            <a:avLst/>
          </a:prstGeom>
          <a:noFill/>
          <a:ln>
            <a:noFill/>
          </a:ln>
        </p:spPr>
      </p:pic>
      <p:sp>
        <p:nvSpPr>
          <p:cNvPr id="819" name="Shape 819"/>
          <p:cNvSpPr txBox="1"/>
          <p:nvPr/>
        </p:nvSpPr>
        <p:spPr>
          <a:xfrm>
            <a:off x="4509400" y="20883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820" name="Shape 820"/>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1" name="Shape 821"/>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2" name="Shape 822"/>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3" name="Shape 823"/>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4" name="Shape 824"/>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5" name="Shape 825"/>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826" name="Shape 826"/>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7" name="Shape 827"/>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8" name="Shape 828"/>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9" name="Shape 829"/>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0" name="Shape 830"/>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1" name="Shape 831"/>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2" name="Shape 832"/>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833" name="Shape 833"/>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4" name="Shape 834"/>
          <p:cNvSpPr txBox="1"/>
          <p:nvPr/>
        </p:nvSpPr>
        <p:spPr>
          <a:xfrm>
            <a:off x="3974027" y="2971850"/>
            <a:ext cx="805200" cy="361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no"/>
              <a:t>DELAY</a:t>
            </a:r>
            <a:endParaRPr/>
          </a:p>
        </p:txBody>
      </p:sp>
      <p:pic>
        <p:nvPicPr>
          <p:cNvPr id="835" name="Shape 835"/>
          <p:cNvPicPr preferRelativeResize="0"/>
          <p:nvPr/>
        </p:nvPicPr>
        <p:blipFill>
          <a:blip r:embed="rId5">
            <a:alphaModFix/>
          </a:blip>
          <a:stretch>
            <a:fillRect/>
          </a:stretch>
        </p:blipFill>
        <p:spPr>
          <a:xfrm>
            <a:off x="4779188" y="2106199"/>
            <a:ext cx="737228" cy="847800"/>
          </a:xfrm>
          <a:prstGeom prst="rect">
            <a:avLst/>
          </a:prstGeom>
          <a:noFill/>
          <a:ln>
            <a:noFill/>
          </a:ln>
        </p:spPr>
      </p:pic>
      <p:pic>
        <p:nvPicPr>
          <p:cNvPr id="836" name="Shape 836"/>
          <p:cNvPicPr preferRelativeResize="0"/>
          <p:nvPr/>
        </p:nvPicPr>
        <p:blipFill>
          <a:blip r:embed="rId5">
            <a:alphaModFix/>
          </a:blip>
          <a:stretch>
            <a:fillRect/>
          </a:stretch>
        </p:blipFill>
        <p:spPr>
          <a:xfrm>
            <a:off x="3428563" y="2965324"/>
            <a:ext cx="737228" cy="847800"/>
          </a:xfrm>
          <a:prstGeom prst="rect">
            <a:avLst/>
          </a:prstGeom>
          <a:noFill/>
          <a:ln>
            <a:noFill/>
          </a:ln>
        </p:spPr>
      </p:pic>
      <p:sp>
        <p:nvSpPr>
          <p:cNvPr id="837" name="Shape 837"/>
          <p:cNvSpPr txBox="1"/>
          <p:nvPr/>
        </p:nvSpPr>
        <p:spPr>
          <a:xfrm>
            <a:off x="3088888" y="29495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Shape 8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Resolving Conflict</a:t>
            </a:r>
            <a:endParaRPr/>
          </a:p>
        </p:txBody>
      </p:sp>
      <p:graphicFrame>
        <p:nvGraphicFramePr>
          <p:cNvPr id="843" name="Shape 843"/>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
        <p:nvSpPr>
          <p:cNvPr id="844" name="Shape 844"/>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845" name="Shape 845"/>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846" name="Shape 846"/>
          <p:cNvPicPr preferRelativeResize="0"/>
          <p:nvPr/>
        </p:nvPicPr>
        <p:blipFill>
          <a:blip r:embed="rId3">
            <a:alphaModFix/>
          </a:blip>
          <a:stretch>
            <a:fillRect/>
          </a:stretch>
        </p:blipFill>
        <p:spPr>
          <a:xfrm>
            <a:off x="6101900" y="1240550"/>
            <a:ext cx="847800" cy="847800"/>
          </a:xfrm>
          <a:prstGeom prst="rect">
            <a:avLst/>
          </a:prstGeom>
          <a:noFill/>
          <a:ln>
            <a:noFill/>
          </a:ln>
        </p:spPr>
      </p:pic>
      <p:pic>
        <p:nvPicPr>
          <p:cNvPr id="847" name="Shape 847"/>
          <p:cNvPicPr preferRelativeResize="0"/>
          <p:nvPr/>
        </p:nvPicPr>
        <p:blipFill>
          <a:blip r:embed="rId3">
            <a:alphaModFix/>
          </a:blip>
          <a:stretch>
            <a:fillRect/>
          </a:stretch>
        </p:blipFill>
        <p:spPr>
          <a:xfrm>
            <a:off x="6101900" y="3783950"/>
            <a:ext cx="847800" cy="847800"/>
          </a:xfrm>
          <a:prstGeom prst="rect">
            <a:avLst/>
          </a:prstGeom>
          <a:noFill/>
          <a:ln>
            <a:noFill/>
          </a:ln>
        </p:spPr>
      </p:pic>
      <p:sp>
        <p:nvSpPr>
          <p:cNvPr id="848" name="Shape 848"/>
          <p:cNvSpPr txBox="1"/>
          <p:nvPr/>
        </p:nvSpPr>
        <p:spPr>
          <a:xfrm>
            <a:off x="5548038" y="2866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849" name="Shape 849"/>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0" name="Shape 850"/>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1" name="Shape 851"/>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2" name="Shape 852"/>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3" name="Shape 853"/>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4" name="Shape 854"/>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855" name="Shape 855"/>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6" name="Shape 856"/>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7" name="Shape 857"/>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8" name="Shape 858"/>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9" name="Shape 859"/>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0" name="Shape 860"/>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1" name="Shape 861"/>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862" name="Shape 862"/>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3" name="Shape 863"/>
          <p:cNvSpPr txBox="1"/>
          <p:nvPr/>
        </p:nvSpPr>
        <p:spPr>
          <a:xfrm>
            <a:off x="3974027" y="2971850"/>
            <a:ext cx="805200" cy="361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no"/>
              <a:t>DELAY</a:t>
            </a:r>
            <a:endParaRPr/>
          </a:p>
        </p:txBody>
      </p:sp>
      <p:pic>
        <p:nvPicPr>
          <p:cNvPr id="864" name="Shape 864"/>
          <p:cNvPicPr preferRelativeResize="0"/>
          <p:nvPr/>
        </p:nvPicPr>
        <p:blipFill>
          <a:blip r:embed="rId4">
            <a:alphaModFix/>
          </a:blip>
          <a:stretch>
            <a:fillRect/>
          </a:stretch>
        </p:blipFill>
        <p:spPr>
          <a:xfrm>
            <a:off x="4931575" y="2936149"/>
            <a:ext cx="737228" cy="847800"/>
          </a:xfrm>
          <a:prstGeom prst="rect">
            <a:avLst/>
          </a:prstGeom>
          <a:noFill/>
          <a:ln>
            <a:noFill/>
          </a:ln>
        </p:spPr>
      </p:pic>
      <p:pic>
        <p:nvPicPr>
          <p:cNvPr id="865" name="Shape 865"/>
          <p:cNvPicPr preferRelativeResize="0"/>
          <p:nvPr/>
        </p:nvPicPr>
        <p:blipFill>
          <a:blip r:embed="rId4">
            <a:alphaModFix/>
          </a:blip>
          <a:stretch>
            <a:fillRect/>
          </a:stretch>
        </p:blipFill>
        <p:spPr>
          <a:xfrm>
            <a:off x="3428563" y="2965324"/>
            <a:ext cx="737228" cy="847800"/>
          </a:xfrm>
          <a:prstGeom prst="rect">
            <a:avLst/>
          </a:prstGeom>
          <a:noFill/>
          <a:ln>
            <a:noFill/>
          </a:ln>
        </p:spPr>
      </p:pic>
      <p:sp>
        <p:nvSpPr>
          <p:cNvPr id="866" name="Shape 866"/>
          <p:cNvSpPr txBox="1"/>
          <p:nvPr/>
        </p:nvSpPr>
        <p:spPr>
          <a:xfrm>
            <a:off x="3088888" y="29495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Shape 8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Resolving Conflict</a:t>
            </a:r>
            <a:endParaRPr/>
          </a:p>
        </p:txBody>
      </p:sp>
      <p:graphicFrame>
        <p:nvGraphicFramePr>
          <p:cNvPr id="872" name="Shape 872"/>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
        <p:nvSpPr>
          <p:cNvPr id="873" name="Shape 873"/>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874" name="Shape 874"/>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875" name="Shape 875"/>
          <p:cNvPicPr preferRelativeResize="0"/>
          <p:nvPr/>
        </p:nvPicPr>
        <p:blipFill>
          <a:blip r:embed="rId3">
            <a:alphaModFix/>
          </a:blip>
          <a:stretch>
            <a:fillRect/>
          </a:stretch>
        </p:blipFill>
        <p:spPr>
          <a:xfrm>
            <a:off x="6101900" y="1240550"/>
            <a:ext cx="847800" cy="847800"/>
          </a:xfrm>
          <a:prstGeom prst="rect">
            <a:avLst/>
          </a:prstGeom>
          <a:noFill/>
          <a:ln>
            <a:noFill/>
          </a:ln>
        </p:spPr>
      </p:pic>
      <p:pic>
        <p:nvPicPr>
          <p:cNvPr id="876" name="Shape 876"/>
          <p:cNvPicPr preferRelativeResize="0"/>
          <p:nvPr/>
        </p:nvPicPr>
        <p:blipFill>
          <a:blip r:embed="rId3">
            <a:alphaModFix/>
          </a:blip>
          <a:stretch>
            <a:fillRect/>
          </a:stretch>
        </p:blipFill>
        <p:spPr>
          <a:xfrm>
            <a:off x="6101900" y="3783950"/>
            <a:ext cx="847800" cy="847800"/>
          </a:xfrm>
          <a:prstGeom prst="rect">
            <a:avLst/>
          </a:prstGeom>
          <a:noFill/>
          <a:ln>
            <a:noFill/>
          </a:ln>
        </p:spPr>
      </p:pic>
      <p:sp>
        <p:nvSpPr>
          <p:cNvPr id="877" name="Shape 877"/>
          <p:cNvSpPr txBox="1"/>
          <p:nvPr/>
        </p:nvSpPr>
        <p:spPr>
          <a:xfrm>
            <a:off x="6768525" y="29071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878" name="Shape 878"/>
          <p:cNvSpPr txBox="1"/>
          <p:nvPr/>
        </p:nvSpPr>
        <p:spPr>
          <a:xfrm>
            <a:off x="4333425" y="29071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879" name="Shape 879"/>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0" name="Shape 880"/>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1" name="Shape 881"/>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2" name="Shape 882"/>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3" name="Shape 883"/>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4" name="Shape 884"/>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885" name="Shape 885"/>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6" name="Shape 886"/>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7" name="Shape 887"/>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8" name="Shape 888"/>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9" name="Shape 889"/>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0" name="Shape 890"/>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1" name="Shape 891"/>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892" name="Shape 892"/>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93" name="Shape 893"/>
          <p:cNvPicPr preferRelativeResize="0"/>
          <p:nvPr/>
        </p:nvPicPr>
        <p:blipFill>
          <a:blip r:embed="rId4">
            <a:alphaModFix/>
          </a:blip>
          <a:stretch>
            <a:fillRect/>
          </a:stretch>
        </p:blipFill>
        <p:spPr>
          <a:xfrm>
            <a:off x="6129800" y="2907124"/>
            <a:ext cx="737228" cy="847800"/>
          </a:xfrm>
          <a:prstGeom prst="rect">
            <a:avLst/>
          </a:prstGeom>
          <a:noFill/>
          <a:ln>
            <a:noFill/>
          </a:ln>
        </p:spPr>
      </p:pic>
      <p:pic>
        <p:nvPicPr>
          <p:cNvPr id="894" name="Shape 894"/>
          <p:cNvPicPr preferRelativeResize="0"/>
          <p:nvPr/>
        </p:nvPicPr>
        <p:blipFill>
          <a:blip r:embed="rId4">
            <a:alphaModFix/>
          </a:blip>
          <a:stretch>
            <a:fillRect/>
          </a:stretch>
        </p:blipFill>
        <p:spPr>
          <a:xfrm>
            <a:off x="4626775" y="2936149"/>
            <a:ext cx="737228" cy="847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Shape 8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Resolving Conflict</a:t>
            </a:r>
            <a:endParaRPr/>
          </a:p>
        </p:txBody>
      </p:sp>
      <p:graphicFrame>
        <p:nvGraphicFramePr>
          <p:cNvPr id="900" name="Shape 900"/>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
        <p:nvSpPr>
          <p:cNvPr id="901" name="Shape 901"/>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902" name="Shape 902"/>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903" name="Shape 903"/>
          <p:cNvPicPr preferRelativeResize="0"/>
          <p:nvPr/>
        </p:nvPicPr>
        <p:blipFill>
          <a:blip r:embed="rId3">
            <a:alphaModFix/>
          </a:blip>
          <a:stretch>
            <a:fillRect/>
          </a:stretch>
        </p:blipFill>
        <p:spPr>
          <a:xfrm>
            <a:off x="6101900" y="1240550"/>
            <a:ext cx="847800" cy="847800"/>
          </a:xfrm>
          <a:prstGeom prst="rect">
            <a:avLst/>
          </a:prstGeom>
          <a:noFill/>
          <a:ln>
            <a:noFill/>
          </a:ln>
        </p:spPr>
      </p:pic>
      <p:sp>
        <p:nvSpPr>
          <p:cNvPr id="904" name="Shape 904"/>
          <p:cNvSpPr txBox="1"/>
          <p:nvPr/>
        </p:nvSpPr>
        <p:spPr>
          <a:xfrm>
            <a:off x="4568975" y="20883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905" name="Shape 905"/>
          <p:cNvSpPr txBox="1"/>
          <p:nvPr/>
        </p:nvSpPr>
        <p:spPr>
          <a:xfrm>
            <a:off x="6788800" y="37839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906" name="Shape 906"/>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7" name="Shape 907"/>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8" name="Shape 908"/>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9" name="Shape 909"/>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0" name="Shape 910"/>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1" name="Shape 911"/>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912" name="Shape 912"/>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3" name="Shape 913"/>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4" name="Shape 914"/>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5" name="Shape 915"/>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6" name="Shape 916"/>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7" name="Shape 917"/>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919" name="Shape 919"/>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20" name="Shape 920"/>
          <p:cNvPicPr preferRelativeResize="0"/>
          <p:nvPr/>
        </p:nvPicPr>
        <p:blipFill>
          <a:blip r:embed="rId4">
            <a:alphaModFix/>
          </a:blip>
          <a:stretch>
            <a:fillRect/>
          </a:stretch>
        </p:blipFill>
        <p:spPr>
          <a:xfrm>
            <a:off x="6157188" y="3783949"/>
            <a:ext cx="737228" cy="847800"/>
          </a:xfrm>
          <a:prstGeom prst="rect">
            <a:avLst/>
          </a:prstGeom>
          <a:noFill/>
          <a:ln>
            <a:noFill/>
          </a:ln>
        </p:spPr>
      </p:pic>
      <p:pic>
        <p:nvPicPr>
          <p:cNvPr id="921" name="Shape 921"/>
          <p:cNvPicPr preferRelativeResize="0"/>
          <p:nvPr/>
        </p:nvPicPr>
        <p:blipFill>
          <a:blip r:embed="rId4">
            <a:alphaModFix/>
          </a:blip>
          <a:stretch>
            <a:fillRect/>
          </a:stretch>
        </p:blipFill>
        <p:spPr>
          <a:xfrm>
            <a:off x="4826800" y="2106199"/>
            <a:ext cx="737228" cy="847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Shape 9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Resolving Conflict</a:t>
            </a:r>
            <a:endParaRPr/>
          </a:p>
        </p:txBody>
      </p:sp>
      <p:graphicFrame>
        <p:nvGraphicFramePr>
          <p:cNvPr id="927" name="Shape 927"/>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
        <p:nvSpPr>
          <p:cNvPr id="928" name="Shape 928"/>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929" name="Shape 929"/>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930" name="Shape 930"/>
          <p:cNvPicPr preferRelativeResize="0"/>
          <p:nvPr/>
        </p:nvPicPr>
        <p:blipFill>
          <a:blip r:embed="rId4">
            <a:alphaModFix/>
          </a:blip>
          <a:stretch>
            <a:fillRect/>
          </a:stretch>
        </p:blipFill>
        <p:spPr>
          <a:xfrm>
            <a:off x="6101900" y="1240550"/>
            <a:ext cx="847800" cy="847800"/>
          </a:xfrm>
          <a:prstGeom prst="rect">
            <a:avLst/>
          </a:prstGeom>
          <a:noFill/>
          <a:ln>
            <a:noFill/>
          </a:ln>
        </p:spPr>
      </p:pic>
      <p:sp>
        <p:nvSpPr>
          <p:cNvPr id="931" name="Shape 931"/>
          <p:cNvSpPr txBox="1"/>
          <p:nvPr/>
        </p:nvSpPr>
        <p:spPr>
          <a:xfrm>
            <a:off x="5888800" y="20883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932" name="Shape 932"/>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3" name="Shape 933"/>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4" name="Shape 934"/>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5" name="Shape 935"/>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6" name="Shape 936"/>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7" name="Shape 937"/>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938" name="Shape 938"/>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9" name="Shape 939"/>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0" name="Shape 940"/>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1" name="Shape 941"/>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2" name="Shape 942"/>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3" name="Shape 943"/>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4" name="Shape 944"/>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945" name="Shape 945"/>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46" name="Shape 946"/>
          <p:cNvPicPr preferRelativeResize="0"/>
          <p:nvPr/>
        </p:nvPicPr>
        <p:blipFill>
          <a:blip r:embed="rId5">
            <a:alphaModFix/>
          </a:blip>
          <a:stretch>
            <a:fillRect/>
          </a:stretch>
        </p:blipFill>
        <p:spPr>
          <a:xfrm>
            <a:off x="6178100" y="2104887"/>
            <a:ext cx="737228" cy="847800"/>
          </a:xfrm>
          <a:prstGeom prst="rect">
            <a:avLst/>
          </a:prstGeom>
          <a:noFill/>
          <a:ln>
            <a:noFill/>
          </a:ln>
        </p:spPr>
      </p:pic>
      <p:pic>
        <p:nvPicPr>
          <p:cNvPr id="947" name="Shape 947"/>
          <p:cNvPicPr preferRelativeResize="0"/>
          <p:nvPr/>
        </p:nvPicPr>
        <p:blipFill>
          <a:blip r:embed="rId6">
            <a:alphaModFix/>
          </a:blip>
          <a:stretch>
            <a:fillRect/>
          </a:stretch>
        </p:blipFill>
        <p:spPr>
          <a:xfrm>
            <a:off x="6595250" y="3275675"/>
            <a:ext cx="737225" cy="863500"/>
          </a:xfrm>
          <a:prstGeom prst="rect">
            <a:avLst/>
          </a:prstGeom>
          <a:noFill/>
          <a:ln>
            <a:noFill/>
          </a:ln>
        </p:spPr>
      </p:pic>
      <p:grpSp>
        <p:nvGrpSpPr>
          <p:cNvPr id="948" name="Shape 948"/>
          <p:cNvGrpSpPr/>
          <p:nvPr/>
        </p:nvGrpSpPr>
        <p:grpSpPr>
          <a:xfrm>
            <a:off x="6861315" y="3546526"/>
            <a:ext cx="354893" cy="255689"/>
            <a:chOff x="7578141" y="1364309"/>
            <a:chExt cx="519837" cy="369600"/>
          </a:xfrm>
        </p:grpSpPr>
        <p:pic>
          <p:nvPicPr>
            <p:cNvPr id="949" name="Shape 949"/>
            <p:cNvPicPr preferRelativeResize="0"/>
            <p:nvPr/>
          </p:nvPicPr>
          <p:blipFill>
            <a:blip r:embed="rId4">
              <a:alphaModFix/>
            </a:blip>
            <a:stretch>
              <a:fillRect/>
            </a:stretch>
          </p:blipFill>
          <p:spPr>
            <a:xfrm>
              <a:off x="7578141" y="1364375"/>
              <a:ext cx="388800" cy="369525"/>
            </a:xfrm>
            <a:prstGeom prst="rect">
              <a:avLst/>
            </a:prstGeom>
            <a:noFill/>
            <a:ln>
              <a:noFill/>
            </a:ln>
          </p:spPr>
        </p:pic>
        <p:sp>
          <p:nvSpPr>
            <p:cNvPr id="950" name="Shape 950"/>
            <p:cNvSpPr txBox="1"/>
            <p:nvPr/>
          </p:nvSpPr>
          <p:spPr>
            <a:xfrm>
              <a:off x="7596978" y="1364309"/>
              <a:ext cx="501000" cy="36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800"/>
                <a:t>?</a:t>
              </a:r>
              <a:endParaRPr sz="800"/>
            </a:p>
          </p:txBody>
        </p:sp>
      </p:grpSp>
      <p:grpSp>
        <p:nvGrpSpPr>
          <p:cNvPr id="951" name="Shape 951"/>
          <p:cNvGrpSpPr/>
          <p:nvPr/>
        </p:nvGrpSpPr>
        <p:grpSpPr>
          <a:xfrm>
            <a:off x="6708915" y="3317926"/>
            <a:ext cx="354893" cy="255689"/>
            <a:chOff x="7578141" y="1364309"/>
            <a:chExt cx="519837" cy="369600"/>
          </a:xfrm>
        </p:grpSpPr>
        <p:pic>
          <p:nvPicPr>
            <p:cNvPr id="952" name="Shape 952"/>
            <p:cNvPicPr preferRelativeResize="0"/>
            <p:nvPr/>
          </p:nvPicPr>
          <p:blipFill>
            <a:blip r:embed="rId4">
              <a:alphaModFix/>
            </a:blip>
            <a:stretch>
              <a:fillRect/>
            </a:stretch>
          </p:blipFill>
          <p:spPr>
            <a:xfrm>
              <a:off x="7578141" y="1364375"/>
              <a:ext cx="388800" cy="369525"/>
            </a:xfrm>
            <a:prstGeom prst="rect">
              <a:avLst/>
            </a:prstGeom>
            <a:noFill/>
            <a:ln>
              <a:noFill/>
            </a:ln>
          </p:spPr>
        </p:pic>
        <p:sp>
          <p:nvSpPr>
            <p:cNvPr id="953" name="Shape 953"/>
            <p:cNvSpPr txBox="1"/>
            <p:nvPr/>
          </p:nvSpPr>
          <p:spPr>
            <a:xfrm>
              <a:off x="7596978" y="1364309"/>
              <a:ext cx="501000" cy="36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800"/>
                <a:t>?</a:t>
              </a:r>
              <a:endParaRPr sz="800"/>
            </a:p>
          </p:txBody>
        </p:sp>
      </p:grpSp>
      <p:grpSp>
        <p:nvGrpSpPr>
          <p:cNvPr id="954" name="Shape 954"/>
          <p:cNvGrpSpPr/>
          <p:nvPr/>
        </p:nvGrpSpPr>
        <p:grpSpPr>
          <a:xfrm>
            <a:off x="6987590" y="3317926"/>
            <a:ext cx="354893" cy="255689"/>
            <a:chOff x="7578141" y="1364309"/>
            <a:chExt cx="519837" cy="369600"/>
          </a:xfrm>
        </p:grpSpPr>
        <p:pic>
          <p:nvPicPr>
            <p:cNvPr id="955" name="Shape 955"/>
            <p:cNvPicPr preferRelativeResize="0"/>
            <p:nvPr/>
          </p:nvPicPr>
          <p:blipFill>
            <a:blip r:embed="rId4">
              <a:alphaModFix/>
            </a:blip>
            <a:stretch>
              <a:fillRect/>
            </a:stretch>
          </p:blipFill>
          <p:spPr>
            <a:xfrm>
              <a:off x="7578141" y="1364375"/>
              <a:ext cx="388800" cy="369525"/>
            </a:xfrm>
            <a:prstGeom prst="rect">
              <a:avLst/>
            </a:prstGeom>
            <a:noFill/>
            <a:ln>
              <a:noFill/>
            </a:ln>
          </p:spPr>
        </p:pic>
        <p:sp>
          <p:nvSpPr>
            <p:cNvPr id="956" name="Shape 956"/>
            <p:cNvSpPr txBox="1"/>
            <p:nvPr/>
          </p:nvSpPr>
          <p:spPr>
            <a:xfrm>
              <a:off x="7596978" y="1364309"/>
              <a:ext cx="501000" cy="36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800"/>
                <a:t>?</a:t>
              </a:r>
              <a:endParaRPr sz="800"/>
            </a:p>
          </p:txBody>
        </p:sp>
      </p:grpSp>
      <p:pic>
        <p:nvPicPr>
          <p:cNvPr id="957" name="Shape 957"/>
          <p:cNvPicPr preferRelativeResize="0"/>
          <p:nvPr/>
        </p:nvPicPr>
        <p:blipFill>
          <a:blip r:embed="rId5">
            <a:alphaModFix/>
          </a:blip>
          <a:stretch>
            <a:fillRect/>
          </a:stretch>
        </p:blipFill>
        <p:spPr>
          <a:xfrm>
            <a:off x="6157188" y="3783949"/>
            <a:ext cx="737228" cy="847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Shape 9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Resolving Conflict</a:t>
            </a:r>
            <a:endParaRPr/>
          </a:p>
        </p:txBody>
      </p:sp>
      <p:graphicFrame>
        <p:nvGraphicFramePr>
          <p:cNvPr id="963" name="Shape 963"/>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
        <p:nvSpPr>
          <p:cNvPr id="964" name="Shape 964"/>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965" name="Shape 965"/>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966" name="Shape 966"/>
          <p:cNvPicPr preferRelativeResize="0"/>
          <p:nvPr/>
        </p:nvPicPr>
        <p:blipFill>
          <a:blip r:embed="rId3">
            <a:alphaModFix/>
          </a:blip>
          <a:stretch>
            <a:fillRect/>
          </a:stretch>
        </p:blipFill>
        <p:spPr>
          <a:xfrm>
            <a:off x="6101900" y="1240550"/>
            <a:ext cx="847800" cy="847800"/>
          </a:xfrm>
          <a:prstGeom prst="rect">
            <a:avLst/>
          </a:prstGeom>
          <a:noFill/>
          <a:ln>
            <a:noFill/>
          </a:ln>
        </p:spPr>
      </p:pic>
      <p:sp>
        <p:nvSpPr>
          <p:cNvPr id="967" name="Shape 967"/>
          <p:cNvSpPr txBox="1"/>
          <p:nvPr/>
        </p:nvSpPr>
        <p:spPr>
          <a:xfrm>
            <a:off x="5812600" y="1240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968" name="Shape 968"/>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9" name="Shape 969"/>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0" name="Shape 970"/>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1" name="Shape 971"/>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2" name="Shape 972"/>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3" name="Shape 973"/>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4" name="Shape 974"/>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5" name="Shape 975"/>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6" name="Shape 976"/>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7" name="Shape 977"/>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8" name="Shape 978"/>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9" name="Shape 979"/>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980" name="Shape 980"/>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81" name="Shape 981"/>
          <p:cNvPicPr preferRelativeResize="0"/>
          <p:nvPr/>
        </p:nvPicPr>
        <p:blipFill>
          <a:blip r:embed="rId4">
            <a:alphaModFix/>
          </a:blip>
          <a:stretch>
            <a:fillRect/>
          </a:stretch>
        </p:blipFill>
        <p:spPr>
          <a:xfrm>
            <a:off x="6157188" y="1240562"/>
            <a:ext cx="737228" cy="847800"/>
          </a:xfrm>
          <a:prstGeom prst="rect">
            <a:avLst/>
          </a:prstGeom>
          <a:noFill/>
          <a:ln>
            <a:noFill/>
          </a:ln>
        </p:spPr>
      </p:pic>
      <p:sp>
        <p:nvSpPr>
          <p:cNvPr id="982" name="Shape 982"/>
          <p:cNvSpPr/>
          <p:nvPr/>
        </p:nvSpPr>
        <p:spPr>
          <a:xfrm>
            <a:off x="6157213" y="3928350"/>
            <a:ext cx="737208" cy="64000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83" name="Shape 983"/>
          <p:cNvPicPr preferRelativeResize="0"/>
          <p:nvPr/>
        </p:nvPicPr>
        <p:blipFill>
          <a:blip r:embed="rId4">
            <a:alphaModFix/>
          </a:blip>
          <a:stretch>
            <a:fillRect/>
          </a:stretch>
        </p:blipFill>
        <p:spPr>
          <a:xfrm>
            <a:off x="7591863" y="3783949"/>
            <a:ext cx="737228" cy="847800"/>
          </a:xfrm>
          <a:prstGeom prst="rect">
            <a:avLst/>
          </a:prstGeom>
          <a:noFill/>
          <a:ln>
            <a:noFill/>
          </a:ln>
        </p:spPr>
      </p:pic>
      <p:sp>
        <p:nvSpPr>
          <p:cNvPr id="984" name="Shape 984"/>
          <p:cNvSpPr/>
          <p:nvPr/>
        </p:nvSpPr>
        <p:spPr>
          <a:xfrm>
            <a:off x="6373100" y="41789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Shape 989"/>
          <p:cNvSpPr/>
          <p:nvPr/>
        </p:nvSpPr>
        <p:spPr>
          <a:xfrm>
            <a:off x="868800" y="832950"/>
            <a:ext cx="74064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Inter-robot communication</a:t>
            </a:r>
            <a:endParaRPr sz="1300"/>
          </a:p>
        </p:txBody>
      </p:sp>
      <p:sp>
        <p:nvSpPr>
          <p:cNvPr id="990" name="Shape 990"/>
          <p:cNvSpPr/>
          <p:nvPr/>
        </p:nvSpPr>
        <p:spPr>
          <a:xfrm>
            <a:off x="623400" y="2720650"/>
            <a:ext cx="11811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Path Generation</a:t>
            </a:r>
            <a:endParaRPr sz="1300"/>
          </a:p>
        </p:txBody>
      </p:sp>
      <p:sp>
        <p:nvSpPr>
          <p:cNvPr id="991" name="Shape 991"/>
          <p:cNvSpPr/>
          <p:nvPr/>
        </p:nvSpPr>
        <p:spPr>
          <a:xfrm>
            <a:off x="1804400"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2" name="Shape 992"/>
          <p:cNvSpPr/>
          <p:nvPr/>
        </p:nvSpPr>
        <p:spPr>
          <a:xfrm rot="-5400000">
            <a:off x="575675" y="1867900"/>
            <a:ext cx="13809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3" name="Shape 993"/>
          <p:cNvSpPr/>
          <p:nvPr/>
        </p:nvSpPr>
        <p:spPr>
          <a:xfrm rot="5400000">
            <a:off x="2158475" y="1718850"/>
            <a:ext cx="10968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4" name="Shape 994"/>
          <p:cNvSpPr/>
          <p:nvPr/>
        </p:nvSpPr>
        <p:spPr>
          <a:xfrm>
            <a:off x="2130500" y="2451700"/>
            <a:ext cx="1152725" cy="1037700"/>
          </a:xfrm>
          <a:prstGeom prst="flowChartDecision">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5" name="Shape 995"/>
          <p:cNvSpPr txBox="1"/>
          <p:nvPr/>
        </p:nvSpPr>
        <p:spPr>
          <a:xfrm>
            <a:off x="2242057" y="2772000"/>
            <a:ext cx="1013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300"/>
              <a:t>Conflicts?</a:t>
            </a:r>
            <a:endParaRPr sz="1300"/>
          </a:p>
        </p:txBody>
      </p:sp>
      <p:sp>
        <p:nvSpPr>
          <p:cNvPr id="996" name="Shape 996"/>
          <p:cNvSpPr/>
          <p:nvPr/>
        </p:nvSpPr>
        <p:spPr>
          <a:xfrm>
            <a:off x="7055375" y="4275175"/>
            <a:ext cx="11811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Controller</a:t>
            </a:r>
            <a:endParaRPr sz="1300"/>
          </a:p>
        </p:txBody>
      </p:sp>
      <p:sp>
        <p:nvSpPr>
          <p:cNvPr id="997" name="Shape 997"/>
          <p:cNvSpPr/>
          <p:nvPr/>
        </p:nvSpPr>
        <p:spPr>
          <a:xfrm flipH="1" rot="10800000">
            <a:off x="2630750" y="3503425"/>
            <a:ext cx="4427400" cy="1188900"/>
          </a:xfrm>
          <a:prstGeom prst="bentArrow">
            <a:avLst>
              <a:gd fmla="val 13756" name="adj1"/>
              <a:gd fmla="val 14301" name="adj2"/>
              <a:gd fmla="val 25000" name="adj3"/>
              <a:gd fmla="val 0" name="adj4"/>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8" name="Shape 998"/>
          <p:cNvSpPr txBox="1"/>
          <p:nvPr/>
        </p:nvSpPr>
        <p:spPr>
          <a:xfrm>
            <a:off x="2242050" y="3547000"/>
            <a:ext cx="478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No</a:t>
            </a:r>
            <a:endParaRPr/>
          </a:p>
        </p:txBody>
      </p:sp>
      <p:sp>
        <p:nvSpPr>
          <p:cNvPr id="999" name="Shape 999"/>
          <p:cNvSpPr/>
          <p:nvPr/>
        </p:nvSpPr>
        <p:spPr>
          <a:xfrm>
            <a:off x="3613788" y="2675350"/>
            <a:ext cx="13683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Form Coordination Diagram</a:t>
            </a:r>
            <a:endParaRPr sz="1300"/>
          </a:p>
        </p:txBody>
      </p:sp>
      <p:sp>
        <p:nvSpPr>
          <p:cNvPr id="1000" name="Shape 1000"/>
          <p:cNvSpPr/>
          <p:nvPr/>
        </p:nvSpPr>
        <p:spPr>
          <a:xfrm>
            <a:off x="328322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1" name="Shape 1001"/>
          <p:cNvSpPr/>
          <p:nvPr/>
        </p:nvSpPr>
        <p:spPr>
          <a:xfrm rot="-5400000">
            <a:off x="5321825" y="1841750"/>
            <a:ext cx="13221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2" name="Shape 1002"/>
          <p:cNvSpPr/>
          <p:nvPr/>
        </p:nvSpPr>
        <p:spPr>
          <a:xfrm>
            <a:off x="6983650" y="2720650"/>
            <a:ext cx="12363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Choose best v-profile</a:t>
            </a:r>
            <a:endParaRPr sz="1300"/>
          </a:p>
        </p:txBody>
      </p:sp>
      <p:sp>
        <p:nvSpPr>
          <p:cNvPr id="1003" name="Shape 1003"/>
          <p:cNvSpPr/>
          <p:nvPr/>
        </p:nvSpPr>
        <p:spPr>
          <a:xfrm>
            <a:off x="498657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4" name="Shape 1004"/>
          <p:cNvSpPr/>
          <p:nvPr/>
        </p:nvSpPr>
        <p:spPr>
          <a:xfrm rot="5400000">
            <a:off x="6960100" y="1848200"/>
            <a:ext cx="13653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5" name="Shape 1005"/>
          <p:cNvSpPr/>
          <p:nvPr/>
        </p:nvSpPr>
        <p:spPr>
          <a:xfrm>
            <a:off x="665307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06" name="Shape 1006"/>
          <p:cNvSpPr/>
          <p:nvPr/>
        </p:nvSpPr>
        <p:spPr>
          <a:xfrm>
            <a:off x="5312675" y="2675350"/>
            <a:ext cx="13683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Find conflict-free velocity profile</a:t>
            </a:r>
            <a:endParaRPr sz="1300"/>
          </a:p>
        </p:txBody>
      </p:sp>
      <p:sp>
        <p:nvSpPr>
          <p:cNvPr id="1007" name="Shape 1007"/>
          <p:cNvSpPr/>
          <p:nvPr/>
        </p:nvSpPr>
        <p:spPr>
          <a:xfrm rot="5400000">
            <a:off x="7115050" y="3585850"/>
            <a:ext cx="10554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8" name="Shape 1008"/>
          <p:cNvSpPr txBox="1"/>
          <p:nvPr/>
        </p:nvSpPr>
        <p:spPr>
          <a:xfrm>
            <a:off x="3037350" y="2499850"/>
            <a:ext cx="478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Yes</a:t>
            </a:r>
            <a:endParaRPr/>
          </a:p>
        </p:txBody>
      </p:sp>
      <p:sp>
        <p:nvSpPr>
          <p:cNvPr id="1009" name="Shape 1009"/>
          <p:cNvSpPr txBox="1"/>
          <p:nvPr/>
        </p:nvSpPr>
        <p:spPr>
          <a:xfrm rot="-5400000">
            <a:off x="2366400" y="1705750"/>
            <a:ext cx="6630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Paths</a:t>
            </a:r>
            <a:endParaRPr sz="1000"/>
          </a:p>
        </p:txBody>
      </p:sp>
      <p:sp>
        <p:nvSpPr>
          <p:cNvPr id="1010" name="Shape 1010"/>
          <p:cNvSpPr txBox="1"/>
          <p:nvPr/>
        </p:nvSpPr>
        <p:spPr>
          <a:xfrm rot="-5400000">
            <a:off x="934625" y="1716900"/>
            <a:ext cx="6630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Path</a:t>
            </a:r>
            <a:endParaRPr sz="1000"/>
          </a:p>
        </p:txBody>
      </p:sp>
      <p:sp>
        <p:nvSpPr>
          <p:cNvPr id="1011" name="Shape 1011"/>
          <p:cNvSpPr txBox="1"/>
          <p:nvPr/>
        </p:nvSpPr>
        <p:spPr>
          <a:xfrm rot="-5400000">
            <a:off x="5316125" y="17979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cost</a:t>
            </a:r>
            <a:endParaRPr sz="1000"/>
          </a:p>
        </p:txBody>
      </p:sp>
      <p:sp>
        <p:nvSpPr>
          <p:cNvPr id="1012" name="Shape 1012"/>
          <p:cNvSpPr txBox="1"/>
          <p:nvPr/>
        </p:nvSpPr>
        <p:spPr>
          <a:xfrm rot="-5400000">
            <a:off x="6976000" y="17979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costs</a:t>
            </a:r>
            <a:endParaRPr sz="1000"/>
          </a:p>
        </p:txBody>
      </p:sp>
      <p:sp>
        <p:nvSpPr>
          <p:cNvPr id="1013" name="Shape 1013"/>
          <p:cNvSpPr/>
          <p:nvPr/>
        </p:nvSpPr>
        <p:spPr>
          <a:xfrm>
            <a:off x="2130500" y="2451700"/>
            <a:ext cx="1152725" cy="103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4" name="Shape 1014"/>
          <p:cNvSpPr txBox="1"/>
          <p:nvPr/>
        </p:nvSpPr>
        <p:spPr>
          <a:xfrm>
            <a:off x="2242057" y="2772000"/>
            <a:ext cx="1013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300"/>
              <a:t>Conflicts?</a:t>
            </a:r>
            <a:endParaRPr sz="1300"/>
          </a:p>
        </p:txBody>
      </p:sp>
      <p:sp>
        <p:nvSpPr>
          <p:cNvPr id="1015" name="Shape 1015"/>
          <p:cNvSpPr/>
          <p:nvPr/>
        </p:nvSpPr>
        <p:spPr>
          <a:xfrm>
            <a:off x="3613788" y="2675350"/>
            <a:ext cx="1368300" cy="590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Form Coordination Diagram</a:t>
            </a:r>
            <a:endParaRPr sz="1300"/>
          </a:p>
        </p:txBody>
      </p:sp>
      <p:sp>
        <p:nvSpPr>
          <p:cNvPr id="1016" name="Shape 1016"/>
          <p:cNvSpPr txBox="1"/>
          <p:nvPr/>
        </p:nvSpPr>
        <p:spPr>
          <a:xfrm rot="-5400000">
            <a:off x="6976000" y="35398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path</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Shape 10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Coordination Diagram</a:t>
            </a:r>
            <a:endParaRPr/>
          </a:p>
        </p:txBody>
      </p:sp>
      <p:graphicFrame>
        <p:nvGraphicFramePr>
          <p:cNvPr id="1022" name="Shape 1022"/>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
        <p:nvSpPr>
          <p:cNvPr id="1023" name="Shape 1023"/>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1024" name="Shape 1024"/>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1025" name="Shape 1025"/>
          <p:cNvPicPr preferRelativeResize="0"/>
          <p:nvPr/>
        </p:nvPicPr>
        <p:blipFill>
          <a:blip r:embed="rId3">
            <a:alphaModFix/>
          </a:blip>
          <a:stretch>
            <a:fillRect/>
          </a:stretch>
        </p:blipFill>
        <p:spPr>
          <a:xfrm>
            <a:off x="1985200" y="1240549"/>
            <a:ext cx="737228" cy="847800"/>
          </a:xfrm>
          <a:prstGeom prst="rect">
            <a:avLst/>
          </a:prstGeom>
          <a:noFill/>
          <a:ln>
            <a:noFill/>
          </a:ln>
        </p:spPr>
      </p:pic>
      <p:pic>
        <p:nvPicPr>
          <p:cNvPr id="1026" name="Shape 1026"/>
          <p:cNvPicPr preferRelativeResize="0"/>
          <p:nvPr/>
        </p:nvPicPr>
        <p:blipFill>
          <a:blip r:embed="rId3">
            <a:alphaModFix/>
          </a:blip>
          <a:stretch>
            <a:fillRect/>
          </a:stretch>
        </p:blipFill>
        <p:spPr>
          <a:xfrm>
            <a:off x="1985200" y="3783949"/>
            <a:ext cx="737228" cy="847800"/>
          </a:xfrm>
          <a:prstGeom prst="rect">
            <a:avLst/>
          </a:prstGeom>
          <a:noFill/>
          <a:ln>
            <a:noFill/>
          </a:ln>
        </p:spPr>
      </p:pic>
      <p:pic>
        <p:nvPicPr>
          <p:cNvPr id="1027" name="Shape 1027"/>
          <p:cNvPicPr preferRelativeResize="0"/>
          <p:nvPr/>
        </p:nvPicPr>
        <p:blipFill>
          <a:blip r:embed="rId4">
            <a:alphaModFix/>
          </a:blip>
          <a:stretch>
            <a:fillRect/>
          </a:stretch>
        </p:blipFill>
        <p:spPr>
          <a:xfrm>
            <a:off x="6101900" y="1240550"/>
            <a:ext cx="847800" cy="847800"/>
          </a:xfrm>
          <a:prstGeom prst="rect">
            <a:avLst/>
          </a:prstGeom>
          <a:noFill/>
          <a:ln>
            <a:noFill/>
          </a:ln>
        </p:spPr>
      </p:pic>
      <p:pic>
        <p:nvPicPr>
          <p:cNvPr id="1028" name="Shape 1028"/>
          <p:cNvPicPr preferRelativeResize="0"/>
          <p:nvPr/>
        </p:nvPicPr>
        <p:blipFill>
          <a:blip r:embed="rId4">
            <a:alphaModFix/>
          </a:blip>
          <a:stretch>
            <a:fillRect/>
          </a:stretch>
        </p:blipFill>
        <p:spPr>
          <a:xfrm>
            <a:off x="6101900" y="3783950"/>
            <a:ext cx="847800" cy="847800"/>
          </a:xfrm>
          <a:prstGeom prst="rect">
            <a:avLst/>
          </a:prstGeom>
          <a:noFill/>
          <a:ln>
            <a:noFill/>
          </a:ln>
        </p:spPr>
      </p:pic>
      <p:sp>
        <p:nvSpPr>
          <p:cNvPr id="1029" name="Shape 1029"/>
          <p:cNvSpPr txBox="1"/>
          <p:nvPr/>
        </p:nvSpPr>
        <p:spPr>
          <a:xfrm>
            <a:off x="1665925" y="1240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1030" name="Shape 1030"/>
          <p:cNvSpPr txBox="1"/>
          <p:nvPr/>
        </p:nvSpPr>
        <p:spPr>
          <a:xfrm>
            <a:off x="1665925" y="37839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031" name="Shape 1031"/>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2" name="Shape 1032"/>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3" name="Shape 1033"/>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4" name="Shape 1034"/>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5" name="Shape 1035"/>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6" name="Shape 1036"/>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1037" name="Shape 1037"/>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8" name="Shape 1038"/>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9" name="Shape 1039"/>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0" name="Shape 1040"/>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1" name="Shape 1041"/>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2" name="Shape 1042"/>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3" name="Shape 1043"/>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044" name="Shape 1044"/>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Shape 10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Coordination Diagram</a:t>
            </a:r>
            <a:endParaRPr/>
          </a:p>
        </p:txBody>
      </p:sp>
      <p:graphicFrame>
        <p:nvGraphicFramePr>
          <p:cNvPr id="1050" name="Shape 1050"/>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
        <p:nvSpPr>
          <p:cNvPr id="1051" name="Shape 1051"/>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1052" name="Shape 1052"/>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1053" name="Shape 1053"/>
          <p:cNvPicPr preferRelativeResize="0"/>
          <p:nvPr/>
        </p:nvPicPr>
        <p:blipFill>
          <a:blip r:embed="rId3">
            <a:alphaModFix/>
          </a:blip>
          <a:stretch>
            <a:fillRect/>
          </a:stretch>
        </p:blipFill>
        <p:spPr>
          <a:xfrm>
            <a:off x="1985200" y="1240549"/>
            <a:ext cx="737228" cy="847800"/>
          </a:xfrm>
          <a:prstGeom prst="rect">
            <a:avLst/>
          </a:prstGeom>
          <a:noFill/>
          <a:ln>
            <a:noFill/>
          </a:ln>
        </p:spPr>
      </p:pic>
      <p:pic>
        <p:nvPicPr>
          <p:cNvPr id="1054" name="Shape 1054"/>
          <p:cNvPicPr preferRelativeResize="0"/>
          <p:nvPr/>
        </p:nvPicPr>
        <p:blipFill>
          <a:blip r:embed="rId3">
            <a:alphaModFix/>
          </a:blip>
          <a:stretch>
            <a:fillRect/>
          </a:stretch>
        </p:blipFill>
        <p:spPr>
          <a:xfrm>
            <a:off x="1985200" y="3783949"/>
            <a:ext cx="737228" cy="847800"/>
          </a:xfrm>
          <a:prstGeom prst="rect">
            <a:avLst/>
          </a:prstGeom>
          <a:noFill/>
          <a:ln>
            <a:noFill/>
          </a:ln>
        </p:spPr>
      </p:pic>
      <p:pic>
        <p:nvPicPr>
          <p:cNvPr id="1055" name="Shape 1055"/>
          <p:cNvPicPr preferRelativeResize="0"/>
          <p:nvPr/>
        </p:nvPicPr>
        <p:blipFill>
          <a:blip r:embed="rId4">
            <a:alphaModFix/>
          </a:blip>
          <a:stretch>
            <a:fillRect/>
          </a:stretch>
        </p:blipFill>
        <p:spPr>
          <a:xfrm>
            <a:off x="6101900" y="1240550"/>
            <a:ext cx="847800" cy="847800"/>
          </a:xfrm>
          <a:prstGeom prst="rect">
            <a:avLst/>
          </a:prstGeom>
          <a:noFill/>
          <a:ln>
            <a:noFill/>
          </a:ln>
        </p:spPr>
      </p:pic>
      <p:pic>
        <p:nvPicPr>
          <p:cNvPr id="1056" name="Shape 1056"/>
          <p:cNvPicPr preferRelativeResize="0"/>
          <p:nvPr/>
        </p:nvPicPr>
        <p:blipFill>
          <a:blip r:embed="rId4">
            <a:alphaModFix/>
          </a:blip>
          <a:stretch>
            <a:fillRect/>
          </a:stretch>
        </p:blipFill>
        <p:spPr>
          <a:xfrm>
            <a:off x="6101900" y="3783950"/>
            <a:ext cx="847800" cy="847800"/>
          </a:xfrm>
          <a:prstGeom prst="rect">
            <a:avLst/>
          </a:prstGeom>
          <a:noFill/>
          <a:ln>
            <a:noFill/>
          </a:ln>
        </p:spPr>
      </p:pic>
      <p:sp>
        <p:nvSpPr>
          <p:cNvPr id="1057" name="Shape 1057"/>
          <p:cNvSpPr txBox="1"/>
          <p:nvPr/>
        </p:nvSpPr>
        <p:spPr>
          <a:xfrm>
            <a:off x="1665925" y="1240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1058" name="Shape 1058"/>
          <p:cNvSpPr txBox="1"/>
          <p:nvPr/>
        </p:nvSpPr>
        <p:spPr>
          <a:xfrm>
            <a:off x="1665925" y="37839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059" name="Shape 1059"/>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0" name="Shape 1060"/>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1" name="Shape 1061"/>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2" name="Shape 1062"/>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3" name="Shape 1063"/>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4" name="Shape 1064"/>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1065" name="Shape 1065"/>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6" name="Shape 1066"/>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7" name="Shape 1067"/>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8" name="Shape 1068"/>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9" name="Shape 1069"/>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0" name="Shape 1070"/>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1" name="Shape 1071"/>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072" name="Shape 1072"/>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3" name="Shape 1073"/>
          <p:cNvSpPr/>
          <p:nvPr/>
        </p:nvSpPr>
        <p:spPr>
          <a:xfrm>
            <a:off x="1805925" y="2238650"/>
            <a:ext cx="3873900" cy="54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no"/>
              <a:t>P1: (1,4)-&gt;(2,4)-&gt;(2,3)-&gt;(3,3)-&gt;(3,2)-&gt;(4,2)-&gt;(4,1)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title="Multi-robot gation with collision avoidance, based on reciprocal velocity obstacle (RVO).mp4">
            <a:hlinkClick r:id="rId3"/>
          </p:cNvPr>
          <p:cNvSpPr/>
          <p:nvPr/>
        </p:nvSpPr>
        <p:spPr>
          <a:xfrm>
            <a:off x="2144200" y="1114475"/>
            <a:ext cx="4572000" cy="3428994"/>
          </a:xfrm>
          <a:prstGeom prst="rect">
            <a:avLst/>
          </a:prstGeom>
          <a:noFill/>
          <a:ln>
            <a:noFill/>
          </a:ln>
        </p:spPr>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Shape 10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Coordination Diagram</a:t>
            </a:r>
            <a:endParaRPr/>
          </a:p>
        </p:txBody>
      </p:sp>
      <p:graphicFrame>
        <p:nvGraphicFramePr>
          <p:cNvPr id="1079" name="Shape 1079"/>
          <p:cNvGraphicFramePr/>
          <p:nvPr/>
        </p:nvGraphicFramePr>
        <p:xfrm>
          <a:off x="1611925" y="1240550"/>
          <a:ext cx="3000000" cy="3000000"/>
        </p:xfrm>
        <a:graphic>
          <a:graphicData uri="http://schemas.openxmlformats.org/drawingml/2006/table">
            <a:tbl>
              <a:tblPr>
                <a:noFill/>
                <a:tableStyleId>{E8318FB8-5930-4435-9BE1-1BD495C2A446}</a:tableStyleId>
              </a:tblPr>
              <a:tblGrid>
                <a:gridCol w="1400225"/>
                <a:gridCol w="1400225"/>
                <a:gridCol w="1400225"/>
                <a:gridCol w="1400225"/>
              </a:tblGrid>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8478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
        <p:nvSpPr>
          <p:cNvPr id="1080" name="Shape 1080"/>
          <p:cNvSpPr txBox="1"/>
          <p:nvPr/>
        </p:nvSpPr>
        <p:spPr>
          <a:xfrm>
            <a:off x="1985200" y="4631750"/>
            <a:ext cx="53241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   1                           2                         3                          4</a:t>
            </a:r>
            <a:endParaRPr/>
          </a:p>
        </p:txBody>
      </p:sp>
      <p:sp>
        <p:nvSpPr>
          <p:cNvPr id="1081" name="Shape 1081"/>
          <p:cNvSpPr txBox="1"/>
          <p:nvPr/>
        </p:nvSpPr>
        <p:spPr>
          <a:xfrm>
            <a:off x="1103650" y="1488950"/>
            <a:ext cx="388800" cy="289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a:t>
            </a:r>
            <a:endParaRPr/>
          </a:p>
        </p:txBody>
      </p:sp>
      <p:pic>
        <p:nvPicPr>
          <p:cNvPr id="1082" name="Shape 1082"/>
          <p:cNvPicPr preferRelativeResize="0"/>
          <p:nvPr/>
        </p:nvPicPr>
        <p:blipFill>
          <a:blip r:embed="rId3">
            <a:alphaModFix/>
          </a:blip>
          <a:stretch>
            <a:fillRect/>
          </a:stretch>
        </p:blipFill>
        <p:spPr>
          <a:xfrm>
            <a:off x="1985200" y="1240549"/>
            <a:ext cx="737228" cy="847800"/>
          </a:xfrm>
          <a:prstGeom prst="rect">
            <a:avLst/>
          </a:prstGeom>
          <a:noFill/>
          <a:ln>
            <a:noFill/>
          </a:ln>
        </p:spPr>
      </p:pic>
      <p:pic>
        <p:nvPicPr>
          <p:cNvPr id="1083" name="Shape 1083"/>
          <p:cNvPicPr preferRelativeResize="0"/>
          <p:nvPr/>
        </p:nvPicPr>
        <p:blipFill>
          <a:blip r:embed="rId3">
            <a:alphaModFix/>
          </a:blip>
          <a:stretch>
            <a:fillRect/>
          </a:stretch>
        </p:blipFill>
        <p:spPr>
          <a:xfrm>
            <a:off x="1985200" y="3783949"/>
            <a:ext cx="737228" cy="847800"/>
          </a:xfrm>
          <a:prstGeom prst="rect">
            <a:avLst/>
          </a:prstGeom>
          <a:noFill/>
          <a:ln>
            <a:noFill/>
          </a:ln>
        </p:spPr>
      </p:pic>
      <p:pic>
        <p:nvPicPr>
          <p:cNvPr id="1084" name="Shape 1084"/>
          <p:cNvPicPr preferRelativeResize="0"/>
          <p:nvPr/>
        </p:nvPicPr>
        <p:blipFill>
          <a:blip r:embed="rId4">
            <a:alphaModFix/>
          </a:blip>
          <a:stretch>
            <a:fillRect/>
          </a:stretch>
        </p:blipFill>
        <p:spPr>
          <a:xfrm>
            <a:off x="6101900" y="1240550"/>
            <a:ext cx="847800" cy="847800"/>
          </a:xfrm>
          <a:prstGeom prst="rect">
            <a:avLst/>
          </a:prstGeom>
          <a:noFill/>
          <a:ln>
            <a:noFill/>
          </a:ln>
        </p:spPr>
      </p:pic>
      <p:pic>
        <p:nvPicPr>
          <p:cNvPr id="1085" name="Shape 1085"/>
          <p:cNvPicPr preferRelativeResize="0"/>
          <p:nvPr/>
        </p:nvPicPr>
        <p:blipFill>
          <a:blip r:embed="rId4">
            <a:alphaModFix/>
          </a:blip>
          <a:stretch>
            <a:fillRect/>
          </a:stretch>
        </p:blipFill>
        <p:spPr>
          <a:xfrm>
            <a:off x="6101900" y="3783950"/>
            <a:ext cx="847800" cy="847800"/>
          </a:xfrm>
          <a:prstGeom prst="rect">
            <a:avLst/>
          </a:prstGeom>
          <a:noFill/>
          <a:ln>
            <a:noFill/>
          </a:ln>
        </p:spPr>
      </p:pic>
      <p:sp>
        <p:nvSpPr>
          <p:cNvPr id="1086" name="Shape 1086"/>
          <p:cNvSpPr txBox="1"/>
          <p:nvPr/>
        </p:nvSpPr>
        <p:spPr>
          <a:xfrm>
            <a:off x="1665925" y="1240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sp>
        <p:nvSpPr>
          <p:cNvPr id="1087" name="Shape 1087"/>
          <p:cNvSpPr txBox="1"/>
          <p:nvPr/>
        </p:nvSpPr>
        <p:spPr>
          <a:xfrm>
            <a:off x="1665925" y="37839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088" name="Shape 1088"/>
          <p:cNvSpPr/>
          <p:nvPr/>
        </p:nvSpPr>
        <p:spPr>
          <a:xfrm>
            <a:off x="2722425" y="159500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9" name="Shape 1089"/>
          <p:cNvSpPr/>
          <p:nvPr/>
        </p:nvSpPr>
        <p:spPr>
          <a:xfrm rot="5400000">
            <a:off x="3304875" y="1963550"/>
            <a:ext cx="876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0" name="Shape 1090"/>
          <p:cNvSpPr/>
          <p:nvPr/>
        </p:nvSpPr>
        <p:spPr>
          <a:xfrm>
            <a:off x="3673425" y="2460650"/>
            <a:ext cx="14064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1" name="Shape 1091"/>
          <p:cNvSpPr/>
          <p:nvPr/>
        </p:nvSpPr>
        <p:spPr>
          <a:xfrm rot="5400000">
            <a:off x="4712200" y="2826800"/>
            <a:ext cx="8712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2" name="Shape 1092"/>
          <p:cNvSpPr/>
          <p:nvPr/>
        </p:nvSpPr>
        <p:spPr>
          <a:xfrm>
            <a:off x="5129625" y="3290600"/>
            <a:ext cx="13266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3" name="Shape 1093"/>
          <p:cNvSpPr txBox="1"/>
          <p:nvPr/>
        </p:nvSpPr>
        <p:spPr>
          <a:xfrm>
            <a:off x="6373100" y="40398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1094" name="Shape 1094"/>
          <p:cNvSpPr/>
          <p:nvPr/>
        </p:nvSpPr>
        <p:spPr>
          <a:xfrm rot="5400000">
            <a:off x="6050300" y="3696650"/>
            <a:ext cx="9510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nvSpPr>
        <p:spPr>
          <a:xfrm flipH="1" rot="10800000">
            <a:off x="2722425" y="417890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6" name="Shape 1096"/>
          <p:cNvSpPr/>
          <p:nvPr/>
        </p:nvSpPr>
        <p:spPr>
          <a:xfrm flipH="1" rot="5400000">
            <a:off x="3304875" y="3810350"/>
            <a:ext cx="876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7" name="Shape 1097"/>
          <p:cNvSpPr/>
          <p:nvPr/>
        </p:nvSpPr>
        <p:spPr>
          <a:xfrm flipH="1" rot="10800000">
            <a:off x="3673425" y="3313250"/>
            <a:ext cx="16158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8" name="Shape 1098"/>
          <p:cNvSpPr/>
          <p:nvPr/>
        </p:nvSpPr>
        <p:spPr>
          <a:xfrm flipH="1" rot="5400000">
            <a:off x="4892675" y="2924450"/>
            <a:ext cx="8712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9" name="Shape 1099"/>
          <p:cNvSpPr/>
          <p:nvPr/>
        </p:nvSpPr>
        <p:spPr>
          <a:xfrm flipH="1" rot="10800000">
            <a:off x="5282325" y="2483300"/>
            <a:ext cx="11739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0" name="Shape 1100"/>
          <p:cNvSpPr txBox="1"/>
          <p:nvPr/>
        </p:nvSpPr>
        <p:spPr>
          <a:xfrm>
            <a:off x="6373100" y="15074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101" name="Shape 1101"/>
          <p:cNvSpPr/>
          <p:nvPr/>
        </p:nvSpPr>
        <p:spPr>
          <a:xfrm flipH="1" rot="5400000">
            <a:off x="6050300" y="2077250"/>
            <a:ext cx="951000" cy="1389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2" name="Shape 1102"/>
          <p:cNvSpPr/>
          <p:nvPr/>
        </p:nvSpPr>
        <p:spPr>
          <a:xfrm>
            <a:off x="1805925" y="2238650"/>
            <a:ext cx="3873900" cy="54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no"/>
              <a:t>P1: (1,4)-&gt;(2,4)-&gt;(2,3)-&gt;(3,3)-&gt;(3,2)-&gt;(4,2)-&gt;(4,1)</a:t>
            </a:r>
            <a:endParaRPr/>
          </a:p>
        </p:txBody>
      </p:sp>
      <p:sp>
        <p:nvSpPr>
          <p:cNvPr id="1103" name="Shape 1103"/>
          <p:cNvSpPr/>
          <p:nvPr/>
        </p:nvSpPr>
        <p:spPr>
          <a:xfrm>
            <a:off x="1805925" y="2929475"/>
            <a:ext cx="3873900" cy="5472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no"/>
              <a:t>P2: (1,1)-&gt;(2,1)-&gt;(2,2)-&gt;(3,2)-&gt;(3,3)-&gt;(4,3)-&gt;(4,4)</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graphicFrame>
        <p:nvGraphicFramePr>
          <p:cNvPr id="1108" name="Shape 1108"/>
          <p:cNvGraphicFramePr/>
          <p:nvPr/>
        </p:nvGraphicFramePr>
        <p:xfrm>
          <a:off x="990150" y="296600"/>
          <a:ext cx="3000000" cy="3000000"/>
        </p:xfrm>
        <a:graphic>
          <a:graphicData uri="http://schemas.openxmlformats.org/drawingml/2006/table">
            <a:tbl>
              <a:tblPr>
                <a:noFill/>
                <a:tableStyleId>{E8318FB8-5930-4435-9BE1-1BD495C2A446}</a:tableStyleId>
              </a:tblPr>
              <a:tblGrid>
                <a:gridCol w="1088700"/>
                <a:gridCol w="1088700"/>
                <a:gridCol w="1088700"/>
                <a:gridCol w="1088700"/>
                <a:gridCol w="1088700"/>
                <a:gridCol w="1088700"/>
                <a:gridCol w="1088700"/>
              </a:tblGrid>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
        <p:nvSpPr>
          <p:cNvPr id="1109" name="Shape 1109"/>
          <p:cNvSpPr txBox="1"/>
          <p:nvPr/>
        </p:nvSpPr>
        <p:spPr>
          <a:xfrm>
            <a:off x="1228150" y="4436100"/>
            <a:ext cx="7579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(1,4)               (2,4)              (2,3)              (3,3)               (3,2)              (4,2)              (4,1)</a:t>
            </a:r>
            <a:endParaRPr/>
          </a:p>
        </p:txBody>
      </p:sp>
      <p:sp>
        <p:nvSpPr>
          <p:cNvPr id="1110" name="Shape 1110"/>
          <p:cNvSpPr txBox="1"/>
          <p:nvPr/>
        </p:nvSpPr>
        <p:spPr>
          <a:xfrm>
            <a:off x="2953950" y="4753200"/>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1’s Path</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Shape 1115"/>
          <p:cNvSpPr txBox="1"/>
          <p:nvPr/>
        </p:nvSpPr>
        <p:spPr>
          <a:xfrm>
            <a:off x="455550" y="394922"/>
            <a:ext cx="610800" cy="411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(4,3)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(2,1)</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(1,1)</a:t>
            </a:r>
            <a:endParaRPr/>
          </a:p>
        </p:txBody>
      </p:sp>
      <p:graphicFrame>
        <p:nvGraphicFramePr>
          <p:cNvPr id="1116" name="Shape 1116"/>
          <p:cNvGraphicFramePr/>
          <p:nvPr/>
        </p:nvGraphicFramePr>
        <p:xfrm>
          <a:off x="990150" y="296600"/>
          <a:ext cx="3000000" cy="3000000"/>
        </p:xfrm>
        <a:graphic>
          <a:graphicData uri="http://schemas.openxmlformats.org/drawingml/2006/table">
            <a:tbl>
              <a:tblPr>
                <a:noFill/>
                <a:tableStyleId>{E8318FB8-5930-4435-9BE1-1BD495C2A446}</a:tableStyleId>
              </a:tblPr>
              <a:tblGrid>
                <a:gridCol w="1088700"/>
                <a:gridCol w="1088700"/>
                <a:gridCol w="1088700"/>
                <a:gridCol w="1088700"/>
                <a:gridCol w="1088700"/>
                <a:gridCol w="1088700"/>
                <a:gridCol w="1088700"/>
              </a:tblGrid>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
        <p:nvSpPr>
          <p:cNvPr id="1117" name="Shape 1117"/>
          <p:cNvSpPr txBox="1"/>
          <p:nvPr/>
        </p:nvSpPr>
        <p:spPr>
          <a:xfrm>
            <a:off x="1228150" y="4436100"/>
            <a:ext cx="7579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(1,4)               (2,4)              (2,3)              (3,3)               (3,2)              (4,2)              (4,1)</a:t>
            </a:r>
            <a:endParaRPr/>
          </a:p>
        </p:txBody>
      </p:sp>
      <p:sp>
        <p:nvSpPr>
          <p:cNvPr id="1118" name="Shape 1118"/>
          <p:cNvSpPr txBox="1"/>
          <p:nvPr/>
        </p:nvSpPr>
        <p:spPr>
          <a:xfrm rot="-5400000">
            <a:off x="-1675625" y="2279175"/>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2’s Path</a:t>
            </a:r>
            <a:endParaRPr/>
          </a:p>
        </p:txBody>
      </p:sp>
      <p:sp>
        <p:nvSpPr>
          <p:cNvPr id="1119" name="Shape 1119"/>
          <p:cNvSpPr txBox="1"/>
          <p:nvPr/>
        </p:nvSpPr>
        <p:spPr>
          <a:xfrm>
            <a:off x="2953950" y="4753200"/>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1’s Path</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graphicFrame>
        <p:nvGraphicFramePr>
          <p:cNvPr id="1124" name="Shape 1124"/>
          <p:cNvGraphicFramePr/>
          <p:nvPr/>
        </p:nvGraphicFramePr>
        <p:xfrm>
          <a:off x="990150" y="296600"/>
          <a:ext cx="3000000" cy="3000000"/>
        </p:xfrm>
        <a:graphic>
          <a:graphicData uri="http://schemas.openxmlformats.org/drawingml/2006/table">
            <a:tbl>
              <a:tblPr>
                <a:noFill/>
                <a:tableStyleId>{E8318FB8-5930-4435-9BE1-1BD495C2A446}</a:tableStyleId>
              </a:tblPr>
              <a:tblGrid>
                <a:gridCol w="1088700"/>
                <a:gridCol w="1088700"/>
                <a:gridCol w="1088700"/>
                <a:gridCol w="1088700"/>
                <a:gridCol w="1088700"/>
                <a:gridCol w="1088700"/>
                <a:gridCol w="1088700"/>
              </a:tblGrid>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pic>
        <p:nvPicPr>
          <p:cNvPr id="1125" name="Shape 1125"/>
          <p:cNvPicPr preferRelativeResize="0"/>
          <p:nvPr/>
        </p:nvPicPr>
        <p:blipFill>
          <a:blip r:embed="rId3">
            <a:alphaModFix/>
          </a:blip>
          <a:stretch>
            <a:fillRect/>
          </a:stretch>
        </p:blipFill>
        <p:spPr>
          <a:xfrm>
            <a:off x="7725700" y="287925"/>
            <a:ext cx="610800" cy="610800"/>
          </a:xfrm>
          <a:prstGeom prst="rect">
            <a:avLst/>
          </a:prstGeom>
          <a:noFill/>
          <a:ln>
            <a:noFill/>
          </a:ln>
        </p:spPr>
      </p:pic>
      <p:sp>
        <p:nvSpPr>
          <p:cNvPr id="1126" name="Shape 1126"/>
          <p:cNvSpPr/>
          <p:nvPr/>
        </p:nvSpPr>
        <p:spPr>
          <a:xfrm>
            <a:off x="1366975" y="4061425"/>
            <a:ext cx="326100" cy="305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7" name="Shape 1127"/>
          <p:cNvSpPr txBox="1"/>
          <p:nvPr/>
        </p:nvSpPr>
        <p:spPr>
          <a:xfrm>
            <a:off x="455550" y="394922"/>
            <a:ext cx="610800" cy="411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(4,3)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(2,1)</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(1,1)</a:t>
            </a:r>
            <a:endParaRPr/>
          </a:p>
        </p:txBody>
      </p:sp>
      <p:sp>
        <p:nvSpPr>
          <p:cNvPr id="1128" name="Shape 1128"/>
          <p:cNvSpPr txBox="1"/>
          <p:nvPr/>
        </p:nvSpPr>
        <p:spPr>
          <a:xfrm>
            <a:off x="1228150" y="4436100"/>
            <a:ext cx="7579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(1,4)               (2,4)              (2,3)              (3,3)               (3,2)              (4,2)              (4,1)</a:t>
            </a:r>
            <a:endParaRPr/>
          </a:p>
        </p:txBody>
      </p:sp>
      <p:sp>
        <p:nvSpPr>
          <p:cNvPr id="1129" name="Shape 1129"/>
          <p:cNvSpPr txBox="1"/>
          <p:nvPr/>
        </p:nvSpPr>
        <p:spPr>
          <a:xfrm rot="-5400000">
            <a:off x="-1675625" y="2279175"/>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2’s Path</a:t>
            </a:r>
            <a:endParaRPr/>
          </a:p>
        </p:txBody>
      </p:sp>
      <p:sp>
        <p:nvSpPr>
          <p:cNvPr id="1130" name="Shape 1130"/>
          <p:cNvSpPr txBox="1"/>
          <p:nvPr/>
        </p:nvSpPr>
        <p:spPr>
          <a:xfrm>
            <a:off x="2953950" y="4753200"/>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1’s Path</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graphicFrame>
        <p:nvGraphicFramePr>
          <p:cNvPr id="1135" name="Shape 1135"/>
          <p:cNvGraphicFramePr/>
          <p:nvPr/>
        </p:nvGraphicFramePr>
        <p:xfrm>
          <a:off x="990150" y="296600"/>
          <a:ext cx="3000000" cy="3000000"/>
        </p:xfrm>
        <a:graphic>
          <a:graphicData uri="http://schemas.openxmlformats.org/drawingml/2006/table">
            <a:tbl>
              <a:tblPr>
                <a:noFill/>
                <a:tableStyleId>{E8318FB8-5930-4435-9BE1-1BD495C2A446}</a:tableStyleId>
              </a:tblPr>
              <a:tblGrid>
                <a:gridCol w="1088700"/>
                <a:gridCol w="1088700"/>
                <a:gridCol w="1088700"/>
                <a:gridCol w="1088700"/>
                <a:gridCol w="1088700"/>
                <a:gridCol w="1088700"/>
                <a:gridCol w="1088700"/>
              </a:tblGrid>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pic>
        <p:nvPicPr>
          <p:cNvPr id="1136" name="Shape 1136"/>
          <p:cNvPicPr preferRelativeResize="0"/>
          <p:nvPr/>
        </p:nvPicPr>
        <p:blipFill>
          <a:blip r:embed="rId3">
            <a:alphaModFix/>
          </a:blip>
          <a:stretch>
            <a:fillRect/>
          </a:stretch>
        </p:blipFill>
        <p:spPr>
          <a:xfrm>
            <a:off x="7725700" y="287925"/>
            <a:ext cx="610800" cy="610800"/>
          </a:xfrm>
          <a:prstGeom prst="rect">
            <a:avLst/>
          </a:prstGeom>
          <a:noFill/>
          <a:ln>
            <a:noFill/>
          </a:ln>
        </p:spPr>
      </p:pic>
      <p:sp>
        <p:nvSpPr>
          <p:cNvPr id="1137" name="Shape 1137"/>
          <p:cNvSpPr/>
          <p:nvPr/>
        </p:nvSpPr>
        <p:spPr>
          <a:xfrm>
            <a:off x="1366975" y="4061425"/>
            <a:ext cx="326100" cy="305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8" name="Shape 1138"/>
          <p:cNvSpPr txBox="1"/>
          <p:nvPr/>
        </p:nvSpPr>
        <p:spPr>
          <a:xfrm>
            <a:off x="455550" y="394922"/>
            <a:ext cx="610800" cy="411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(4,3)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(2,1)</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(1,1)</a:t>
            </a:r>
            <a:endParaRPr/>
          </a:p>
        </p:txBody>
      </p:sp>
      <p:sp>
        <p:nvSpPr>
          <p:cNvPr id="1139" name="Shape 1139"/>
          <p:cNvSpPr txBox="1"/>
          <p:nvPr/>
        </p:nvSpPr>
        <p:spPr>
          <a:xfrm>
            <a:off x="1228150" y="4436100"/>
            <a:ext cx="7579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(1,4)               (2,4)              (2,3)              (3,3)               (3,2)              (4,2)              (4,1)</a:t>
            </a:r>
            <a:endParaRPr/>
          </a:p>
        </p:txBody>
      </p:sp>
      <p:sp>
        <p:nvSpPr>
          <p:cNvPr id="1140" name="Shape 1140"/>
          <p:cNvSpPr txBox="1"/>
          <p:nvPr/>
        </p:nvSpPr>
        <p:spPr>
          <a:xfrm rot="-5400000">
            <a:off x="-1675625" y="2279175"/>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2’s Path</a:t>
            </a:r>
            <a:endParaRPr/>
          </a:p>
        </p:txBody>
      </p:sp>
      <p:sp>
        <p:nvSpPr>
          <p:cNvPr id="1141" name="Shape 1141"/>
          <p:cNvSpPr txBox="1"/>
          <p:nvPr/>
        </p:nvSpPr>
        <p:spPr>
          <a:xfrm>
            <a:off x="2953950" y="4753200"/>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1’s Path</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graphicFrame>
        <p:nvGraphicFramePr>
          <p:cNvPr id="1146" name="Shape 1146"/>
          <p:cNvGraphicFramePr/>
          <p:nvPr/>
        </p:nvGraphicFramePr>
        <p:xfrm>
          <a:off x="990150" y="296600"/>
          <a:ext cx="3000000" cy="3000000"/>
        </p:xfrm>
        <a:graphic>
          <a:graphicData uri="http://schemas.openxmlformats.org/drawingml/2006/table">
            <a:tbl>
              <a:tblPr>
                <a:noFill/>
                <a:tableStyleId>{E8318FB8-5930-4435-9BE1-1BD495C2A446}</a:tableStyleId>
              </a:tblPr>
              <a:tblGrid>
                <a:gridCol w="1088700"/>
                <a:gridCol w="1088700"/>
                <a:gridCol w="1088700"/>
                <a:gridCol w="1088700"/>
                <a:gridCol w="1088700"/>
                <a:gridCol w="1088700"/>
                <a:gridCol w="1088700"/>
              </a:tblGrid>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pic>
        <p:nvPicPr>
          <p:cNvPr id="1147" name="Shape 1147"/>
          <p:cNvPicPr preferRelativeResize="0"/>
          <p:nvPr/>
        </p:nvPicPr>
        <p:blipFill>
          <a:blip r:embed="rId3">
            <a:alphaModFix/>
          </a:blip>
          <a:stretch>
            <a:fillRect/>
          </a:stretch>
        </p:blipFill>
        <p:spPr>
          <a:xfrm>
            <a:off x="7725700" y="287925"/>
            <a:ext cx="610800" cy="610800"/>
          </a:xfrm>
          <a:prstGeom prst="rect">
            <a:avLst/>
          </a:prstGeom>
          <a:noFill/>
          <a:ln>
            <a:noFill/>
          </a:ln>
        </p:spPr>
      </p:pic>
      <p:sp>
        <p:nvSpPr>
          <p:cNvPr id="1148" name="Shape 1148"/>
          <p:cNvSpPr/>
          <p:nvPr/>
        </p:nvSpPr>
        <p:spPr>
          <a:xfrm>
            <a:off x="1366975" y="4061425"/>
            <a:ext cx="326100" cy="305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9" name="Shape 1149"/>
          <p:cNvSpPr txBox="1"/>
          <p:nvPr/>
        </p:nvSpPr>
        <p:spPr>
          <a:xfrm>
            <a:off x="455550" y="394922"/>
            <a:ext cx="610800" cy="411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(4,3)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(2,1)</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(1,1)</a:t>
            </a:r>
            <a:endParaRPr/>
          </a:p>
        </p:txBody>
      </p:sp>
      <p:sp>
        <p:nvSpPr>
          <p:cNvPr id="1150" name="Shape 1150"/>
          <p:cNvSpPr txBox="1"/>
          <p:nvPr/>
        </p:nvSpPr>
        <p:spPr>
          <a:xfrm>
            <a:off x="1228150" y="4436100"/>
            <a:ext cx="7579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(1,4)               (2,4)              (2,3)              (3,3)               (3,2)              (4,2)              (4,1)</a:t>
            </a:r>
            <a:endParaRPr/>
          </a:p>
        </p:txBody>
      </p:sp>
      <p:sp>
        <p:nvSpPr>
          <p:cNvPr id="1151" name="Shape 1151"/>
          <p:cNvSpPr txBox="1"/>
          <p:nvPr/>
        </p:nvSpPr>
        <p:spPr>
          <a:xfrm rot="-5400000">
            <a:off x="-1675625" y="2279175"/>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2’s Path</a:t>
            </a:r>
            <a:endParaRPr/>
          </a:p>
        </p:txBody>
      </p:sp>
      <p:sp>
        <p:nvSpPr>
          <p:cNvPr id="1152" name="Shape 1152"/>
          <p:cNvSpPr txBox="1"/>
          <p:nvPr/>
        </p:nvSpPr>
        <p:spPr>
          <a:xfrm>
            <a:off x="2953950" y="4753200"/>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1’s Path</a:t>
            </a:r>
            <a:endParaRPr/>
          </a:p>
        </p:txBody>
      </p:sp>
      <p:sp>
        <p:nvSpPr>
          <p:cNvPr id="1153" name="Shape 1153"/>
          <p:cNvSpPr/>
          <p:nvPr/>
        </p:nvSpPr>
        <p:spPr>
          <a:xfrm>
            <a:off x="408150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4" name="Shape 1154"/>
          <p:cNvSpPr/>
          <p:nvPr/>
        </p:nvSpPr>
        <p:spPr>
          <a:xfrm>
            <a:off x="4081500" y="15962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5" name="Shape 1155"/>
          <p:cNvSpPr/>
          <p:nvPr/>
        </p:nvSpPr>
        <p:spPr>
          <a:xfrm>
            <a:off x="460275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6" name="Shape 1156"/>
          <p:cNvSpPr/>
          <p:nvPr/>
        </p:nvSpPr>
        <p:spPr>
          <a:xfrm>
            <a:off x="5124000" y="2223588"/>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7" name="Shape 1157"/>
          <p:cNvSpPr/>
          <p:nvPr/>
        </p:nvSpPr>
        <p:spPr>
          <a:xfrm>
            <a:off x="5124000"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8" name="Shape 1158"/>
          <p:cNvSpPr/>
          <p:nvPr/>
        </p:nvSpPr>
        <p:spPr>
          <a:xfrm>
            <a:off x="5697275"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graphicFrame>
        <p:nvGraphicFramePr>
          <p:cNvPr id="1163" name="Shape 1163"/>
          <p:cNvGraphicFramePr/>
          <p:nvPr/>
        </p:nvGraphicFramePr>
        <p:xfrm>
          <a:off x="990150" y="296600"/>
          <a:ext cx="3000000" cy="3000000"/>
        </p:xfrm>
        <a:graphic>
          <a:graphicData uri="http://schemas.openxmlformats.org/drawingml/2006/table">
            <a:tbl>
              <a:tblPr>
                <a:noFill/>
                <a:tableStyleId>{E8318FB8-5930-4435-9BE1-1BD495C2A446}</a:tableStyleId>
              </a:tblPr>
              <a:tblGrid>
                <a:gridCol w="1088700"/>
                <a:gridCol w="1088700"/>
                <a:gridCol w="1088700"/>
                <a:gridCol w="1088700"/>
                <a:gridCol w="1088700"/>
                <a:gridCol w="1088700"/>
                <a:gridCol w="1088700"/>
              </a:tblGrid>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pic>
        <p:nvPicPr>
          <p:cNvPr id="1164" name="Shape 1164"/>
          <p:cNvPicPr preferRelativeResize="0"/>
          <p:nvPr/>
        </p:nvPicPr>
        <p:blipFill>
          <a:blip r:embed="rId3">
            <a:alphaModFix/>
          </a:blip>
          <a:stretch>
            <a:fillRect/>
          </a:stretch>
        </p:blipFill>
        <p:spPr>
          <a:xfrm>
            <a:off x="7725700" y="287925"/>
            <a:ext cx="610800" cy="610800"/>
          </a:xfrm>
          <a:prstGeom prst="rect">
            <a:avLst/>
          </a:prstGeom>
          <a:noFill/>
          <a:ln>
            <a:noFill/>
          </a:ln>
        </p:spPr>
      </p:pic>
      <p:sp>
        <p:nvSpPr>
          <p:cNvPr id="1165" name="Shape 1165"/>
          <p:cNvSpPr/>
          <p:nvPr/>
        </p:nvSpPr>
        <p:spPr>
          <a:xfrm>
            <a:off x="1366975" y="4061425"/>
            <a:ext cx="326100" cy="305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6" name="Shape 1166"/>
          <p:cNvSpPr txBox="1"/>
          <p:nvPr/>
        </p:nvSpPr>
        <p:spPr>
          <a:xfrm>
            <a:off x="455550" y="394922"/>
            <a:ext cx="610800" cy="411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(4,3)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(2,1)</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(1,1)</a:t>
            </a:r>
            <a:endParaRPr/>
          </a:p>
        </p:txBody>
      </p:sp>
      <p:sp>
        <p:nvSpPr>
          <p:cNvPr id="1167" name="Shape 1167"/>
          <p:cNvSpPr txBox="1"/>
          <p:nvPr/>
        </p:nvSpPr>
        <p:spPr>
          <a:xfrm>
            <a:off x="1228150" y="4436100"/>
            <a:ext cx="7579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(1,4)               (2,4)              (2,3)              (3,3)               (3,2)              (4,2)              (4,1)</a:t>
            </a:r>
            <a:endParaRPr/>
          </a:p>
        </p:txBody>
      </p:sp>
      <p:sp>
        <p:nvSpPr>
          <p:cNvPr id="1168" name="Shape 1168"/>
          <p:cNvSpPr txBox="1"/>
          <p:nvPr/>
        </p:nvSpPr>
        <p:spPr>
          <a:xfrm rot="-5400000">
            <a:off x="-1675625" y="2279175"/>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2’s Path</a:t>
            </a:r>
            <a:endParaRPr/>
          </a:p>
        </p:txBody>
      </p:sp>
      <p:sp>
        <p:nvSpPr>
          <p:cNvPr id="1169" name="Shape 1169"/>
          <p:cNvSpPr txBox="1"/>
          <p:nvPr/>
        </p:nvSpPr>
        <p:spPr>
          <a:xfrm>
            <a:off x="2953950" y="4753200"/>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1’s Path</a:t>
            </a:r>
            <a:endParaRPr/>
          </a:p>
        </p:txBody>
      </p:sp>
      <p:sp>
        <p:nvSpPr>
          <p:cNvPr id="1170" name="Shape 1170"/>
          <p:cNvSpPr/>
          <p:nvPr/>
        </p:nvSpPr>
        <p:spPr>
          <a:xfrm>
            <a:off x="408150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1" name="Shape 1171"/>
          <p:cNvSpPr/>
          <p:nvPr/>
        </p:nvSpPr>
        <p:spPr>
          <a:xfrm>
            <a:off x="4081500" y="15962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2" name="Shape 1172"/>
          <p:cNvSpPr/>
          <p:nvPr/>
        </p:nvSpPr>
        <p:spPr>
          <a:xfrm>
            <a:off x="460275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3" name="Shape 1173"/>
          <p:cNvSpPr/>
          <p:nvPr/>
        </p:nvSpPr>
        <p:spPr>
          <a:xfrm>
            <a:off x="5124000" y="2223588"/>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4" name="Shape 1174"/>
          <p:cNvSpPr/>
          <p:nvPr/>
        </p:nvSpPr>
        <p:spPr>
          <a:xfrm>
            <a:off x="5124000"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5" name="Shape 1175"/>
          <p:cNvSpPr/>
          <p:nvPr/>
        </p:nvSpPr>
        <p:spPr>
          <a:xfrm>
            <a:off x="5697275"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6" name="Shape 1176"/>
          <p:cNvSpPr/>
          <p:nvPr/>
        </p:nvSpPr>
        <p:spPr>
          <a:xfrm>
            <a:off x="5124000" y="19571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Shape 1181"/>
          <p:cNvSpPr/>
          <p:nvPr/>
        </p:nvSpPr>
        <p:spPr>
          <a:xfrm>
            <a:off x="868800" y="832950"/>
            <a:ext cx="74064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Inter-robot communication</a:t>
            </a:r>
            <a:endParaRPr sz="1300"/>
          </a:p>
        </p:txBody>
      </p:sp>
      <p:sp>
        <p:nvSpPr>
          <p:cNvPr id="1182" name="Shape 1182"/>
          <p:cNvSpPr/>
          <p:nvPr/>
        </p:nvSpPr>
        <p:spPr>
          <a:xfrm>
            <a:off x="623400" y="2720650"/>
            <a:ext cx="11811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Path Generation</a:t>
            </a:r>
            <a:endParaRPr sz="1300"/>
          </a:p>
        </p:txBody>
      </p:sp>
      <p:sp>
        <p:nvSpPr>
          <p:cNvPr id="1183" name="Shape 1183"/>
          <p:cNvSpPr/>
          <p:nvPr/>
        </p:nvSpPr>
        <p:spPr>
          <a:xfrm>
            <a:off x="1804400"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4" name="Shape 1184"/>
          <p:cNvSpPr/>
          <p:nvPr/>
        </p:nvSpPr>
        <p:spPr>
          <a:xfrm rot="-5400000">
            <a:off x="575675" y="1867900"/>
            <a:ext cx="13809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5" name="Shape 1185"/>
          <p:cNvSpPr/>
          <p:nvPr/>
        </p:nvSpPr>
        <p:spPr>
          <a:xfrm rot="5400000">
            <a:off x="2158475" y="1718850"/>
            <a:ext cx="10968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6" name="Shape 1186"/>
          <p:cNvSpPr/>
          <p:nvPr/>
        </p:nvSpPr>
        <p:spPr>
          <a:xfrm>
            <a:off x="2130500" y="2451700"/>
            <a:ext cx="1152725" cy="103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7" name="Shape 1187"/>
          <p:cNvSpPr txBox="1"/>
          <p:nvPr/>
        </p:nvSpPr>
        <p:spPr>
          <a:xfrm>
            <a:off x="2242057" y="2772000"/>
            <a:ext cx="1013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300"/>
              <a:t>Conflicts?</a:t>
            </a:r>
            <a:endParaRPr sz="1300"/>
          </a:p>
        </p:txBody>
      </p:sp>
      <p:sp>
        <p:nvSpPr>
          <p:cNvPr id="1188" name="Shape 1188"/>
          <p:cNvSpPr/>
          <p:nvPr/>
        </p:nvSpPr>
        <p:spPr>
          <a:xfrm>
            <a:off x="7055375" y="4275175"/>
            <a:ext cx="11811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Controller</a:t>
            </a:r>
            <a:endParaRPr sz="1300"/>
          </a:p>
        </p:txBody>
      </p:sp>
      <p:sp>
        <p:nvSpPr>
          <p:cNvPr id="1189" name="Shape 1189"/>
          <p:cNvSpPr/>
          <p:nvPr/>
        </p:nvSpPr>
        <p:spPr>
          <a:xfrm flipH="1" rot="10800000">
            <a:off x="2630750" y="3503425"/>
            <a:ext cx="4427400" cy="1188900"/>
          </a:xfrm>
          <a:prstGeom prst="bentArrow">
            <a:avLst>
              <a:gd fmla="val 13756" name="adj1"/>
              <a:gd fmla="val 14301" name="adj2"/>
              <a:gd fmla="val 25000" name="adj3"/>
              <a:gd fmla="val 0" name="adj4"/>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0" name="Shape 1190"/>
          <p:cNvSpPr txBox="1"/>
          <p:nvPr/>
        </p:nvSpPr>
        <p:spPr>
          <a:xfrm>
            <a:off x="2242050" y="3547000"/>
            <a:ext cx="478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No</a:t>
            </a:r>
            <a:endParaRPr/>
          </a:p>
        </p:txBody>
      </p:sp>
      <p:sp>
        <p:nvSpPr>
          <p:cNvPr id="1191" name="Shape 1191"/>
          <p:cNvSpPr/>
          <p:nvPr/>
        </p:nvSpPr>
        <p:spPr>
          <a:xfrm>
            <a:off x="3613788" y="2675350"/>
            <a:ext cx="1368300" cy="590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Form Coordination Diagram</a:t>
            </a:r>
            <a:endParaRPr sz="1300"/>
          </a:p>
        </p:txBody>
      </p:sp>
      <p:sp>
        <p:nvSpPr>
          <p:cNvPr id="1192" name="Shape 1192"/>
          <p:cNvSpPr/>
          <p:nvPr/>
        </p:nvSpPr>
        <p:spPr>
          <a:xfrm>
            <a:off x="328322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3" name="Shape 1193"/>
          <p:cNvSpPr/>
          <p:nvPr/>
        </p:nvSpPr>
        <p:spPr>
          <a:xfrm rot="-5400000">
            <a:off x="5321825" y="1841750"/>
            <a:ext cx="13221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4" name="Shape 1194"/>
          <p:cNvSpPr/>
          <p:nvPr/>
        </p:nvSpPr>
        <p:spPr>
          <a:xfrm>
            <a:off x="6983650" y="2720650"/>
            <a:ext cx="12363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Choose best v-profile</a:t>
            </a:r>
            <a:endParaRPr sz="1300"/>
          </a:p>
        </p:txBody>
      </p:sp>
      <p:sp>
        <p:nvSpPr>
          <p:cNvPr id="1195" name="Shape 1195"/>
          <p:cNvSpPr/>
          <p:nvPr/>
        </p:nvSpPr>
        <p:spPr>
          <a:xfrm>
            <a:off x="498657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6" name="Shape 1196"/>
          <p:cNvSpPr/>
          <p:nvPr/>
        </p:nvSpPr>
        <p:spPr>
          <a:xfrm rot="5400000">
            <a:off x="6960100" y="1848200"/>
            <a:ext cx="13653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7" name="Shape 1197"/>
          <p:cNvSpPr/>
          <p:nvPr/>
        </p:nvSpPr>
        <p:spPr>
          <a:xfrm>
            <a:off x="665307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8" name="Shape 1198"/>
          <p:cNvSpPr/>
          <p:nvPr/>
        </p:nvSpPr>
        <p:spPr>
          <a:xfrm>
            <a:off x="5312675" y="2675350"/>
            <a:ext cx="13683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Find conflict-free velocity profile</a:t>
            </a:r>
            <a:endParaRPr sz="1300"/>
          </a:p>
        </p:txBody>
      </p:sp>
      <p:sp>
        <p:nvSpPr>
          <p:cNvPr id="1199" name="Shape 1199"/>
          <p:cNvSpPr/>
          <p:nvPr/>
        </p:nvSpPr>
        <p:spPr>
          <a:xfrm rot="5400000">
            <a:off x="7115050" y="3585850"/>
            <a:ext cx="10554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0" name="Shape 1200"/>
          <p:cNvSpPr txBox="1"/>
          <p:nvPr/>
        </p:nvSpPr>
        <p:spPr>
          <a:xfrm>
            <a:off x="3037350" y="2499850"/>
            <a:ext cx="478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Yes</a:t>
            </a:r>
            <a:endParaRPr/>
          </a:p>
        </p:txBody>
      </p:sp>
      <p:sp>
        <p:nvSpPr>
          <p:cNvPr id="1201" name="Shape 1201"/>
          <p:cNvSpPr txBox="1"/>
          <p:nvPr/>
        </p:nvSpPr>
        <p:spPr>
          <a:xfrm rot="-5400000">
            <a:off x="2366400" y="1705750"/>
            <a:ext cx="6630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Paths</a:t>
            </a:r>
            <a:endParaRPr sz="1000"/>
          </a:p>
        </p:txBody>
      </p:sp>
      <p:sp>
        <p:nvSpPr>
          <p:cNvPr id="1202" name="Shape 1202"/>
          <p:cNvSpPr txBox="1"/>
          <p:nvPr/>
        </p:nvSpPr>
        <p:spPr>
          <a:xfrm rot="-5400000">
            <a:off x="934625" y="1716900"/>
            <a:ext cx="6630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Path</a:t>
            </a:r>
            <a:endParaRPr sz="1000"/>
          </a:p>
        </p:txBody>
      </p:sp>
      <p:sp>
        <p:nvSpPr>
          <p:cNvPr id="1203" name="Shape 1203"/>
          <p:cNvSpPr txBox="1"/>
          <p:nvPr/>
        </p:nvSpPr>
        <p:spPr>
          <a:xfrm rot="-5400000">
            <a:off x="5316125" y="17979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cost</a:t>
            </a:r>
            <a:endParaRPr sz="1000"/>
          </a:p>
        </p:txBody>
      </p:sp>
      <p:sp>
        <p:nvSpPr>
          <p:cNvPr id="1204" name="Shape 1204"/>
          <p:cNvSpPr txBox="1"/>
          <p:nvPr/>
        </p:nvSpPr>
        <p:spPr>
          <a:xfrm rot="-5400000">
            <a:off x="6976000" y="17979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costs</a:t>
            </a:r>
            <a:endParaRPr sz="1000"/>
          </a:p>
        </p:txBody>
      </p:sp>
      <p:sp>
        <p:nvSpPr>
          <p:cNvPr id="1205" name="Shape 1205"/>
          <p:cNvSpPr txBox="1"/>
          <p:nvPr/>
        </p:nvSpPr>
        <p:spPr>
          <a:xfrm>
            <a:off x="2242057" y="2772000"/>
            <a:ext cx="1013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300"/>
              <a:t>Conflicts?</a:t>
            </a:r>
            <a:endParaRPr sz="1300"/>
          </a:p>
        </p:txBody>
      </p:sp>
      <p:sp>
        <p:nvSpPr>
          <p:cNvPr id="1206" name="Shape 1206"/>
          <p:cNvSpPr/>
          <p:nvPr/>
        </p:nvSpPr>
        <p:spPr>
          <a:xfrm>
            <a:off x="3613788" y="2675350"/>
            <a:ext cx="13683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Form Coordination Diagram</a:t>
            </a:r>
            <a:endParaRPr sz="1300"/>
          </a:p>
        </p:txBody>
      </p:sp>
      <p:sp>
        <p:nvSpPr>
          <p:cNvPr id="1207" name="Shape 1207"/>
          <p:cNvSpPr/>
          <p:nvPr/>
        </p:nvSpPr>
        <p:spPr>
          <a:xfrm>
            <a:off x="5312675" y="2675350"/>
            <a:ext cx="1368300" cy="590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Find conflict-free velocity profile</a:t>
            </a:r>
            <a:endParaRPr sz="1300"/>
          </a:p>
        </p:txBody>
      </p:sp>
      <p:sp>
        <p:nvSpPr>
          <p:cNvPr id="1208" name="Shape 1208"/>
          <p:cNvSpPr txBox="1"/>
          <p:nvPr/>
        </p:nvSpPr>
        <p:spPr>
          <a:xfrm rot="-5400000">
            <a:off x="6976000" y="35398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path</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graphicFrame>
        <p:nvGraphicFramePr>
          <p:cNvPr id="1213" name="Shape 1213"/>
          <p:cNvGraphicFramePr/>
          <p:nvPr/>
        </p:nvGraphicFramePr>
        <p:xfrm>
          <a:off x="990150" y="296600"/>
          <a:ext cx="3000000" cy="3000000"/>
        </p:xfrm>
        <a:graphic>
          <a:graphicData uri="http://schemas.openxmlformats.org/drawingml/2006/table">
            <a:tbl>
              <a:tblPr>
                <a:noFill/>
                <a:tableStyleId>{E8318FB8-5930-4435-9BE1-1BD495C2A446}</a:tableStyleId>
              </a:tblPr>
              <a:tblGrid>
                <a:gridCol w="1088700"/>
                <a:gridCol w="1088700"/>
                <a:gridCol w="1088700"/>
                <a:gridCol w="1088700"/>
                <a:gridCol w="1088700"/>
                <a:gridCol w="1088700"/>
                <a:gridCol w="1088700"/>
              </a:tblGrid>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pic>
        <p:nvPicPr>
          <p:cNvPr id="1214" name="Shape 1214"/>
          <p:cNvPicPr preferRelativeResize="0"/>
          <p:nvPr/>
        </p:nvPicPr>
        <p:blipFill>
          <a:blip r:embed="rId3">
            <a:alphaModFix/>
          </a:blip>
          <a:stretch>
            <a:fillRect/>
          </a:stretch>
        </p:blipFill>
        <p:spPr>
          <a:xfrm>
            <a:off x="7725700" y="287925"/>
            <a:ext cx="610800" cy="610800"/>
          </a:xfrm>
          <a:prstGeom prst="rect">
            <a:avLst/>
          </a:prstGeom>
          <a:noFill/>
          <a:ln>
            <a:noFill/>
          </a:ln>
        </p:spPr>
      </p:pic>
      <p:sp>
        <p:nvSpPr>
          <p:cNvPr id="1215" name="Shape 1215"/>
          <p:cNvSpPr/>
          <p:nvPr/>
        </p:nvSpPr>
        <p:spPr>
          <a:xfrm>
            <a:off x="1366975" y="4061425"/>
            <a:ext cx="326100" cy="305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6" name="Shape 1216"/>
          <p:cNvSpPr txBox="1"/>
          <p:nvPr/>
        </p:nvSpPr>
        <p:spPr>
          <a:xfrm>
            <a:off x="455550" y="394922"/>
            <a:ext cx="610800" cy="411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(4,3)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(2,1)</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(1,1)</a:t>
            </a:r>
            <a:endParaRPr/>
          </a:p>
        </p:txBody>
      </p:sp>
      <p:sp>
        <p:nvSpPr>
          <p:cNvPr id="1217" name="Shape 1217"/>
          <p:cNvSpPr txBox="1"/>
          <p:nvPr/>
        </p:nvSpPr>
        <p:spPr>
          <a:xfrm>
            <a:off x="1228150" y="4436100"/>
            <a:ext cx="7579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(1,4)               (2,4)              (2,3)              (3,3)               (3,2)              (4,2)              (4,1)</a:t>
            </a:r>
            <a:endParaRPr/>
          </a:p>
        </p:txBody>
      </p:sp>
      <p:sp>
        <p:nvSpPr>
          <p:cNvPr id="1218" name="Shape 1218"/>
          <p:cNvSpPr txBox="1"/>
          <p:nvPr/>
        </p:nvSpPr>
        <p:spPr>
          <a:xfrm rot="-5400000">
            <a:off x="-1675625" y="2279175"/>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2’s Path</a:t>
            </a:r>
            <a:endParaRPr/>
          </a:p>
        </p:txBody>
      </p:sp>
      <p:sp>
        <p:nvSpPr>
          <p:cNvPr id="1219" name="Shape 1219"/>
          <p:cNvSpPr txBox="1"/>
          <p:nvPr/>
        </p:nvSpPr>
        <p:spPr>
          <a:xfrm>
            <a:off x="2953950" y="4753200"/>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1’s Path</a:t>
            </a:r>
            <a:endParaRPr/>
          </a:p>
        </p:txBody>
      </p:sp>
      <p:sp>
        <p:nvSpPr>
          <p:cNvPr id="1220" name="Shape 1220"/>
          <p:cNvSpPr/>
          <p:nvPr/>
        </p:nvSpPr>
        <p:spPr>
          <a:xfrm>
            <a:off x="408150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1" name="Shape 1221"/>
          <p:cNvSpPr/>
          <p:nvPr/>
        </p:nvSpPr>
        <p:spPr>
          <a:xfrm>
            <a:off x="4081500" y="15962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2" name="Shape 1222"/>
          <p:cNvSpPr/>
          <p:nvPr/>
        </p:nvSpPr>
        <p:spPr>
          <a:xfrm>
            <a:off x="460275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3" name="Shape 1223"/>
          <p:cNvSpPr/>
          <p:nvPr/>
        </p:nvSpPr>
        <p:spPr>
          <a:xfrm>
            <a:off x="5124000" y="2223588"/>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4" name="Shape 1224"/>
          <p:cNvSpPr/>
          <p:nvPr/>
        </p:nvSpPr>
        <p:spPr>
          <a:xfrm>
            <a:off x="5124000"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5" name="Shape 1225"/>
          <p:cNvSpPr/>
          <p:nvPr/>
        </p:nvSpPr>
        <p:spPr>
          <a:xfrm>
            <a:off x="5697275"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6" name="Shape 1226"/>
          <p:cNvSpPr/>
          <p:nvPr/>
        </p:nvSpPr>
        <p:spPr>
          <a:xfrm>
            <a:off x="5124000" y="19571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graphicFrame>
        <p:nvGraphicFramePr>
          <p:cNvPr id="1231" name="Shape 1231"/>
          <p:cNvGraphicFramePr/>
          <p:nvPr/>
        </p:nvGraphicFramePr>
        <p:xfrm>
          <a:off x="990150" y="296600"/>
          <a:ext cx="3000000" cy="3000000"/>
        </p:xfrm>
        <a:graphic>
          <a:graphicData uri="http://schemas.openxmlformats.org/drawingml/2006/table">
            <a:tbl>
              <a:tblPr>
                <a:noFill/>
                <a:tableStyleId>{E8318FB8-5930-4435-9BE1-1BD495C2A446}</a:tableStyleId>
              </a:tblPr>
              <a:tblGrid>
                <a:gridCol w="1088700"/>
                <a:gridCol w="1088700"/>
                <a:gridCol w="1088700"/>
                <a:gridCol w="1088700"/>
                <a:gridCol w="1088700"/>
                <a:gridCol w="1088700"/>
                <a:gridCol w="1088700"/>
              </a:tblGrid>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solidFill>
                      <a:srgbClr val="FF0000"/>
                    </a:solidFill>
                  </a:tcPr>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pic>
        <p:nvPicPr>
          <p:cNvPr id="1232" name="Shape 1232"/>
          <p:cNvPicPr preferRelativeResize="0"/>
          <p:nvPr/>
        </p:nvPicPr>
        <p:blipFill>
          <a:blip r:embed="rId3">
            <a:alphaModFix/>
          </a:blip>
          <a:stretch>
            <a:fillRect/>
          </a:stretch>
        </p:blipFill>
        <p:spPr>
          <a:xfrm>
            <a:off x="7725700" y="287925"/>
            <a:ext cx="610800" cy="610800"/>
          </a:xfrm>
          <a:prstGeom prst="rect">
            <a:avLst/>
          </a:prstGeom>
          <a:noFill/>
          <a:ln>
            <a:noFill/>
          </a:ln>
        </p:spPr>
      </p:pic>
      <p:sp>
        <p:nvSpPr>
          <p:cNvPr id="1233" name="Shape 1233"/>
          <p:cNvSpPr/>
          <p:nvPr/>
        </p:nvSpPr>
        <p:spPr>
          <a:xfrm>
            <a:off x="1366975" y="4061425"/>
            <a:ext cx="326100" cy="305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4" name="Shape 1234"/>
          <p:cNvSpPr/>
          <p:nvPr/>
        </p:nvSpPr>
        <p:spPr>
          <a:xfrm rot="-1698298">
            <a:off x="1584212" y="3783439"/>
            <a:ext cx="1104680" cy="13891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5" name="Shape 1235"/>
          <p:cNvSpPr/>
          <p:nvPr/>
        </p:nvSpPr>
        <p:spPr>
          <a:xfrm rot="-1698298">
            <a:off x="2583462" y="3241714"/>
            <a:ext cx="1104680" cy="13891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6" name="Shape 1236"/>
          <p:cNvSpPr txBox="1"/>
          <p:nvPr/>
        </p:nvSpPr>
        <p:spPr>
          <a:xfrm>
            <a:off x="455550" y="394922"/>
            <a:ext cx="610800" cy="411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(4,3)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(2,1)</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(1,1)</a:t>
            </a:r>
            <a:endParaRPr/>
          </a:p>
        </p:txBody>
      </p:sp>
      <p:sp>
        <p:nvSpPr>
          <p:cNvPr id="1237" name="Shape 1237"/>
          <p:cNvSpPr txBox="1"/>
          <p:nvPr/>
        </p:nvSpPr>
        <p:spPr>
          <a:xfrm>
            <a:off x="1228150" y="4436100"/>
            <a:ext cx="7579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(1,4)               (2,4)              (2,3)              (3,3)               (3,2)              (4,2)              (4,1)</a:t>
            </a:r>
            <a:endParaRPr/>
          </a:p>
        </p:txBody>
      </p:sp>
      <p:sp>
        <p:nvSpPr>
          <p:cNvPr id="1238" name="Shape 1238"/>
          <p:cNvSpPr txBox="1"/>
          <p:nvPr/>
        </p:nvSpPr>
        <p:spPr>
          <a:xfrm rot="-5400000">
            <a:off x="-1675625" y="2279175"/>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2’s Path</a:t>
            </a:r>
            <a:endParaRPr/>
          </a:p>
        </p:txBody>
      </p:sp>
      <p:sp>
        <p:nvSpPr>
          <p:cNvPr id="1239" name="Shape 1239"/>
          <p:cNvSpPr txBox="1"/>
          <p:nvPr/>
        </p:nvSpPr>
        <p:spPr>
          <a:xfrm>
            <a:off x="2953950" y="4753200"/>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1’s Path</a:t>
            </a:r>
            <a:endParaRPr/>
          </a:p>
        </p:txBody>
      </p:sp>
      <p:sp>
        <p:nvSpPr>
          <p:cNvPr id="1240" name="Shape 1240"/>
          <p:cNvSpPr/>
          <p:nvPr/>
        </p:nvSpPr>
        <p:spPr>
          <a:xfrm>
            <a:off x="408150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1" name="Shape 1241"/>
          <p:cNvSpPr/>
          <p:nvPr/>
        </p:nvSpPr>
        <p:spPr>
          <a:xfrm>
            <a:off x="4081500" y="15962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2" name="Shape 1242"/>
          <p:cNvSpPr/>
          <p:nvPr/>
        </p:nvSpPr>
        <p:spPr>
          <a:xfrm>
            <a:off x="460275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3" name="Shape 1243"/>
          <p:cNvSpPr/>
          <p:nvPr/>
        </p:nvSpPr>
        <p:spPr>
          <a:xfrm>
            <a:off x="5124000" y="2223588"/>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4" name="Shape 1244"/>
          <p:cNvSpPr/>
          <p:nvPr/>
        </p:nvSpPr>
        <p:spPr>
          <a:xfrm>
            <a:off x="5124000"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5" name="Shape 1245"/>
          <p:cNvSpPr/>
          <p:nvPr/>
        </p:nvSpPr>
        <p:spPr>
          <a:xfrm>
            <a:off x="5697275"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6" name="Shape 1246"/>
          <p:cNvSpPr/>
          <p:nvPr/>
        </p:nvSpPr>
        <p:spPr>
          <a:xfrm>
            <a:off x="5124000" y="19571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Outline</a:t>
            </a:r>
            <a:endParaRPr/>
          </a:p>
        </p:txBody>
      </p:sp>
      <p:sp>
        <p:nvSpPr>
          <p:cNvPr id="115" name="Shape 11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81000" lvl="0" marL="457200" rtl="0">
              <a:lnSpc>
                <a:spcPct val="150000"/>
              </a:lnSpc>
              <a:spcBef>
                <a:spcPts val="0"/>
              </a:spcBef>
              <a:spcAft>
                <a:spcPts val="0"/>
              </a:spcAft>
              <a:buSzPts val="2400"/>
              <a:buChar char="●"/>
            </a:pPr>
            <a:r>
              <a:rPr lang="no" sz="2400"/>
              <a:t>Problem Formulation</a:t>
            </a:r>
            <a:endParaRPr sz="2400"/>
          </a:p>
          <a:p>
            <a:pPr indent="-381000" lvl="0" marL="457200" rtl="0">
              <a:lnSpc>
                <a:spcPct val="150000"/>
              </a:lnSpc>
              <a:spcBef>
                <a:spcPts val="0"/>
              </a:spcBef>
              <a:spcAft>
                <a:spcPts val="0"/>
              </a:spcAft>
              <a:buSzPts val="2400"/>
              <a:buChar char="●"/>
            </a:pPr>
            <a:r>
              <a:rPr lang="no" sz="2400"/>
              <a:t>Algorithm Pipeline</a:t>
            </a:r>
            <a:endParaRPr sz="2400"/>
          </a:p>
          <a:p>
            <a:pPr indent="-381000" lvl="1" marL="914400" rtl="0">
              <a:lnSpc>
                <a:spcPct val="150000"/>
              </a:lnSpc>
              <a:spcBef>
                <a:spcPts val="0"/>
              </a:spcBef>
              <a:spcAft>
                <a:spcPts val="0"/>
              </a:spcAft>
              <a:buSzPts val="2400"/>
              <a:buChar char="○"/>
            </a:pPr>
            <a:r>
              <a:rPr lang="no" sz="2400"/>
              <a:t>Target Allocation</a:t>
            </a:r>
            <a:endParaRPr sz="2400"/>
          </a:p>
          <a:p>
            <a:pPr indent="-381000" lvl="1" marL="914400" rtl="0">
              <a:lnSpc>
                <a:spcPct val="150000"/>
              </a:lnSpc>
              <a:spcBef>
                <a:spcPts val="0"/>
              </a:spcBef>
              <a:spcAft>
                <a:spcPts val="0"/>
              </a:spcAft>
              <a:buSzPts val="2400"/>
              <a:buChar char="○"/>
            </a:pPr>
            <a:r>
              <a:rPr lang="no" sz="2400"/>
              <a:t>Path Generation</a:t>
            </a:r>
            <a:endParaRPr sz="2400"/>
          </a:p>
          <a:p>
            <a:pPr indent="-381000" lvl="1" marL="914400" rtl="0">
              <a:lnSpc>
                <a:spcPct val="150000"/>
              </a:lnSpc>
              <a:spcBef>
                <a:spcPts val="0"/>
              </a:spcBef>
              <a:spcAft>
                <a:spcPts val="0"/>
              </a:spcAft>
              <a:buSzPts val="2400"/>
              <a:buChar char="○"/>
            </a:pPr>
            <a:r>
              <a:rPr lang="no" sz="2400"/>
              <a:t>Conflict Resolution</a:t>
            </a:r>
            <a:endParaRPr sz="2400"/>
          </a:p>
          <a:p>
            <a:pPr indent="-381000" lvl="0" marL="457200" rtl="0">
              <a:lnSpc>
                <a:spcPct val="150000"/>
              </a:lnSpc>
              <a:spcBef>
                <a:spcPts val="0"/>
              </a:spcBef>
              <a:spcAft>
                <a:spcPts val="0"/>
              </a:spcAft>
              <a:buSzPts val="2400"/>
              <a:buChar char="●"/>
            </a:pPr>
            <a:r>
              <a:rPr lang="no" sz="2400"/>
              <a:t>Full Implementation</a:t>
            </a:r>
            <a:endParaRPr sz="2400"/>
          </a:p>
          <a:p>
            <a:pPr indent="-381000" lvl="0" marL="457200" rtl="0">
              <a:lnSpc>
                <a:spcPct val="150000"/>
              </a:lnSpc>
              <a:spcBef>
                <a:spcPts val="0"/>
              </a:spcBef>
              <a:spcAft>
                <a:spcPts val="0"/>
              </a:spcAft>
              <a:buSzPts val="2400"/>
              <a:buChar char="●"/>
            </a:pPr>
            <a:r>
              <a:rPr lang="no" sz="2400"/>
              <a:t>Recent Publications</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graphicFrame>
        <p:nvGraphicFramePr>
          <p:cNvPr id="1251" name="Shape 1251"/>
          <p:cNvGraphicFramePr/>
          <p:nvPr/>
        </p:nvGraphicFramePr>
        <p:xfrm>
          <a:off x="990150" y="296600"/>
          <a:ext cx="3000000" cy="3000000"/>
        </p:xfrm>
        <a:graphic>
          <a:graphicData uri="http://schemas.openxmlformats.org/drawingml/2006/table">
            <a:tbl>
              <a:tblPr>
                <a:noFill/>
                <a:tableStyleId>{E8318FB8-5930-4435-9BE1-1BD495C2A446}</a:tableStyleId>
              </a:tblPr>
              <a:tblGrid>
                <a:gridCol w="1088700"/>
                <a:gridCol w="1088700"/>
                <a:gridCol w="1088700"/>
                <a:gridCol w="1088700"/>
                <a:gridCol w="1088700"/>
                <a:gridCol w="1088700"/>
                <a:gridCol w="1088700"/>
              </a:tblGrid>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solidFill>
                      <a:srgbClr val="FF0000"/>
                    </a:solidFill>
                  </a:tcPr>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solidFill>
                      <a:srgbClr val="FF0000"/>
                    </a:solidFill>
                  </a:tcPr>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6021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pic>
        <p:nvPicPr>
          <p:cNvPr id="1252" name="Shape 1252"/>
          <p:cNvPicPr preferRelativeResize="0"/>
          <p:nvPr/>
        </p:nvPicPr>
        <p:blipFill>
          <a:blip r:embed="rId3">
            <a:alphaModFix/>
          </a:blip>
          <a:stretch>
            <a:fillRect/>
          </a:stretch>
        </p:blipFill>
        <p:spPr>
          <a:xfrm>
            <a:off x="7725700" y="287925"/>
            <a:ext cx="610800" cy="610800"/>
          </a:xfrm>
          <a:prstGeom prst="rect">
            <a:avLst/>
          </a:prstGeom>
          <a:noFill/>
          <a:ln>
            <a:noFill/>
          </a:ln>
        </p:spPr>
      </p:pic>
      <p:sp>
        <p:nvSpPr>
          <p:cNvPr id="1253" name="Shape 1253"/>
          <p:cNvSpPr/>
          <p:nvPr/>
        </p:nvSpPr>
        <p:spPr>
          <a:xfrm>
            <a:off x="1366975" y="4061425"/>
            <a:ext cx="326100" cy="305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4" name="Shape 1254"/>
          <p:cNvSpPr/>
          <p:nvPr/>
        </p:nvSpPr>
        <p:spPr>
          <a:xfrm rot="-1698298">
            <a:off x="1584212" y="3783439"/>
            <a:ext cx="1104680" cy="13891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5" name="Shape 1255"/>
          <p:cNvSpPr/>
          <p:nvPr/>
        </p:nvSpPr>
        <p:spPr>
          <a:xfrm rot="-1698298">
            <a:off x="2583462" y="3241714"/>
            <a:ext cx="1104680" cy="13891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6" name="Shape 1256"/>
          <p:cNvSpPr/>
          <p:nvPr/>
        </p:nvSpPr>
        <p:spPr>
          <a:xfrm rot="-4330">
            <a:off x="3654950" y="2988837"/>
            <a:ext cx="1191001"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7" name="Shape 1257"/>
          <p:cNvSpPr/>
          <p:nvPr/>
        </p:nvSpPr>
        <p:spPr>
          <a:xfrm rot="-4438">
            <a:off x="4893049" y="2988828"/>
            <a:ext cx="1161901"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8" name="Shape 1258"/>
          <p:cNvSpPr/>
          <p:nvPr/>
        </p:nvSpPr>
        <p:spPr>
          <a:xfrm rot="-1860547">
            <a:off x="5999256" y="2660036"/>
            <a:ext cx="1104674" cy="13886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9" name="Shape 1259"/>
          <p:cNvSpPr/>
          <p:nvPr/>
        </p:nvSpPr>
        <p:spPr>
          <a:xfrm rot="-5403539">
            <a:off x="7739555" y="1437850"/>
            <a:ext cx="5829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0" name="Shape 1260"/>
          <p:cNvSpPr/>
          <p:nvPr/>
        </p:nvSpPr>
        <p:spPr>
          <a:xfrm rot="-5403539">
            <a:off x="7739555" y="820050"/>
            <a:ext cx="5829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1" name="Shape 1261"/>
          <p:cNvSpPr txBox="1"/>
          <p:nvPr/>
        </p:nvSpPr>
        <p:spPr>
          <a:xfrm>
            <a:off x="455550" y="394922"/>
            <a:ext cx="610800" cy="411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(4,4)</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(4,3)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(3,3)</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(3,2)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(2,2)</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(2,1)</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o"/>
              <a:t>(1,1)</a:t>
            </a:r>
            <a:endParaRPr/>
          </a:p>
        </p:txBody>
      </p:sp>
      <p:sp>
        <p:nvSpPr>
          <p:cNvPr id="1262" name="Shape 1262"/>
          <p:cNvSpPr txBox="1"/>
          <p:nvPr/>
        </p:nvSpPr>
        <p:spPr>
          <a:xfrm>
            <a:off x="1228150" y="4436100"/>
            <a:ext cx="7579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(1,4)               (2,4)              (2,3)              (3,3)               (3,2)              (4,2)              (4,1)</a:t>
            </a:r>
            <a:endParaRPr/>
          </a:p>
        </p:txBody>
      </p:sp>
      <p:sp>
        <p:nvSpPr>
          <p:cNvPr id="1263" name="Shape 1263"/>
          <p:cNvSpPr txBox="1"/>
          <p:nvPr/>
        </p:nvSpPr>
        <p:spPr>
          <a:xfrm rot="-5400000">
            <a:off x="-1675625" y="2279175"/>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2’s Path</a:t>
            </a:r>
            <a:endParaRPr/>
          </a:p>
        </p:txBody>
      </p:sp>
      <p:sp>
        <p:nvSpPr>
          <p:cNvPr id="1264" name="Shape 1264"/>
          <p:cNvSpPr txBox="1"/>
          <p:nvPr/>
        </p:nvSpPr>
        <p:spPr>
          <a:xfrm>
            <a:off x="2953950" y="4753200"/>
            <a:ext cx="39981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a:t>Agent 1’s Path</a:t>
            </a:r>
            <a:endParaRPr/>
          </a:p>
        </p:txBody>
      </p:sp>
      <p:sp>
        <p:nvSpPr>
          <p:cNvPr id="1265" name="Shape 1265"/>
          <p:cNvSpPr/>
          <p:nvPr/>
        </p:nvSpPr>
        <p:spPr>
          <a:xfrm rot="-1860547">
            <a:off x="6956956" y="2073423"/>
            <a:ext cx="1104674" cy="13886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6" name="Shape 1266"/>
          <p:cNvSpPr/>
          <p:nvPr/>
        </p:nvSpPr>
        <p:spPr>
          <a:xfrm>
            <a:off x="408150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7" name="Shape 1267"/>
          <p:cNvSpPr/>
          <p:nvPr/>
        </p:nvSpPr>
        <p:spPr>
          <a:xfrm>
            <a:off x="4081500" y="15962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8" name="Shape 1268"/>
          <p:cNvSpPr/>
          <p:nvPr/>
        </p:nvSpPr>
        <p:spPr>
          <a:xfrm>
            <a:off x="4602750" y="19158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9" name="Shape 1269"/>
          <p:cNvSpPr/>
          <p:nvPr/>
        </p:nvSpPr>
        <p:spPr>
          <a:xfrm>
            <a:off x="5124000" y="2223588"/>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0" name="Shape 1270"/>
          <p:cNvSpPr/>
          <p:nvPr/>
        </p:nvSpPr>
        <p:spPr>
          <a:xfrm>
            <a:off x="5124000"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1" name="Shape 1271"/>
          <p:cNvSpPr/>
          <p:nvPr/>
        </p:nvSpPr>
        <p:spPr>
          <a:xfrm>
            <a:off x="5697275" y="2511525"/>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2" name="Shape 1272"/>
          <p:cNvSpPr/>
          <p:nvPr/>
        </p:nvSpPr>
        <p:spPr>
          <a:xfrm>
            <a:off x="5124000" y="1957100"/>
            <a:ext cx="395700" cy="3609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Shape 1277"/>
          <p:cNvSpPr/>
          <p:nvPr/>
        </p:nvSpPr>
        <p:spPr>
          <a:xfrm>
            <a:off x="868800" y="832950"/>
            <a:ext cx="74064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Inter-robot communication</a:t>
            </a:r>
            <a:endParaRPr sz="1300"/>
          </a:p>
        </p:txBody>
      </p:sp>
      <p:sp>
        <p:nvSpPr>
          <p:cNvPr id="1278" name="Shape 1278"/>
          <p:cNvSpPr/>
          <p:nvPr/>
        </p:nvSpPr>
        <p:spPr>
          <a:xfrm>
            <a:off x="623400" y="2720650"/>
            <a:ext cx="11811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Path Generation</a:t>
            </a:r>
            <a:endParaRPr sz="1300"/>
          </a:p>
        </p:txBody>
      </p:sp>
      <p:sp>
        <p:nvSpPr>
          <p:cNvPr id="1279" name="Shape 1279"/>
          <p:cNvSpPr/>
          <p:nvPr/>
        </p:nvSpPr>
        <p:spPr>
          <a:xfrm>
            <a:off x="1804400"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0" name="Shape 1280"/>
          <p:cNvSpPr/>
          <p:nvPr/>
        </p:nvSpPr>
        <p:spPr>
          <a:xfrm rot="-5400000">
            <a:off x="575675" y="1867900"/>
            <a:ext cx="13809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1" name="Shape 1281"/>
          <p:cNvSpPr/>
          <p:nvPr/>
        </p:nvSpPr>
        <p:spPr>
          <a:xfrm rot="5400000">
            <a:off x="2158475" y="1718850"/>
            <a:ext cx="10968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2" name="Shape 1282"/>
          <p:cNvSpPr/>
          <p:nvPr/>
        </p:nvSpPr>
        <p:spPr>
          <a:xfrm>
            <a:off x="2130500" y="2451700"/>
            <a:ext cx="1152725" cy="103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3" name="Shape 1283"/>
          <p:cNvSpPr txBox="1"/>
          <p:nvPr/>
        </p:nvSpPr>
        <p:spPr>
          <a:xfrm>
            <a:off x="2242057" y="2772000"/>
            <a:ext cx="1013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300"/>
              <a:t>Conflicts?</a:t>
            </a:r>
            <a:endParaRPr sz="1300"/>
          </a:p>
        </p:txBody>
      </p:sp>
      <p:sp>
        <p:nvSpPr>
          <p:cNvPr id="1284" name="Shape 1284"/>
          <p:cNvSpPr/>
          <p:nvPr/>
        </p:nvSpPr>
        <p:spPr>
          <a:xfrm>
            <a:off x="7055375" y="4275175"/>
            <a:ext cx="11811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Controller</a:t>
            </a:r>
            <a:endParaRPr sz="1300"/>
          </a:p>
        </p:txBody>
      </p:sp>
      <p:sp>
        <p:nvSpPr>
          <p:cNvPr id="1285" name="Shape 1285"/>
          <p:cNvSpPr/>
          <p:nvPr/>
        </p:nvSpPr>
        <p:spPr>
          <a:xfrm flipH="1" rot="10800000">
            <a:off x="2630750" y="3503425"/>
            <a:ext cx="4427400" cy="1188900"/>
          </a:xfrm>
          <a:prstGeom prst="bentArrow">
            <a:avLst>
              <a:gd fmla="val 13756" name="adj1"/>
              <a:gd fmla="val 14301" name="adj2"/>
              <a:gd fmla="val 25000" name="adj3"/>
              <a:gd fmla="val 0" name="adj4"/>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6" name="Shape 1286"/>
          <p:cNvSpPr txBox="1"/>
          <p:nvPr/>
        </p:nvSpPr>
        <p:spPr>
          <a:xfrm>
            <a:off x="2242050" y="3547000"/>
            <a:ext cx="478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No</a:t>
            </a:r>
            <a:endParaRPr/>
          </a:p>
        </p:txBody>
      </p:sp>
      <p:sp>
        <p:nvSpPr>
          <p:cNvPr id="1287" name="Shape 1287"/>
          <p:cNvSpPr/>
          <p:nvPr/>
        </p:nvSpPr>
        <p:spPr>
          <a:xfrm>
            <a:off x="3613788" y="2675350"/>
            <a:ext cx="13683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Form Coordination Diagram</a:t>
            </a:r>
            <a:endParaRPr sz="1300"/>
          </a:p>
        </p:txBody>
      </p:sp>
      <p:sp>
        <p:nvSpPr>
          <p:cNvPr id="1288" name="Shape 1288"/>
          <p:cNvSpPr/>
          <p:nvPr/>
        </p:nvSpPr>
        <p:spPr>
          <a:xfrm>
            <a:off x="328322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9" name="Shape 1289"/>
          <p:cNvSpPr/>
          <p:nvPr/>
        </p:nvSpPr>
        <p:spPr>
          <a:xfrm rot="-5400000">
            <a:off x="5321825" y="1841750"/>
            <a:ext cx="13221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0" name="Shape 1290"/>
          <p:cNvSpPr/>
          <p:nvPr/>
        </p:nvSpPr>
        <p:spPr>
          <a:xfrm>
            <a:off x="6983650" y="2720650"/>
            <a:ext cx="1236300" cy="4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Choose best v-profile</a:t>
            </a:r>
            <a:endParaRPr sz="1300"/>
          </a:p>
        </p:txBody>
      </p:sp>
      <p:sp>
        <p:nvSpPr>
          <p:cNvPr id="1291" name="Shape 1291"/>
          <p:cNvSpPr/>
          <p:nvPr/>
        </p:nvSpPr>
        <p:spPr>
          <a:xfrm>
            <a:off x="498657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2" name="Shape 1292"/>
          <p:cNvSpPr/>
          <p:nvPr/>
        </p:nvSpPr>
        <p:spPr>
          <a:xfrm rot="5400000">
            <a:off x="6960100" y="1848200"/>
            <a:ext cx="13653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3" name="Shape 1293"/>
          <p:cNvSpPr/>
          <p:nvPr/>
        </p:nvSpPr>
        <p:spPr>
          <a:xfrm>
            <a:off x="6653075" y="2838700"/>
            <a:ext cx="326100" cy="263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94" name="Shape 1294"/>
          <p:cNvSpPr/>
          <p:nvPr/>
        </p:nvSpPr>
        <p:spPr>
          <a:xfrm>
            <a:off x="5312675" y="2675350"/>
            <a:ext cx="1368300" cy="590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Find conflict-free velocity profile</a:t>
            </a:r>
            <a:endParaRPr sz="1300"/>
          </a:p>
        </p:txBody>
      </p:sp>
      <p:sp>
        <p:nvSpPr>
          <p:cNvPr id="1295" name="Shape 1295"/>
          <p:cNvSpPr/>
          <p:nvPr/>
        </p:nvSpPr>
        <p:spPr>
          <a:xfrm rot="5400000">
            <a:off x="7115050" y="3585850"/>
            <a:ext cx="1055400" cy="3246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6" name="Shape 1296"/>
          <p:cNvSpPr txBox="1"/>
          <p:nvPr/>
        </p:nvSpPr>
        <p:spPr>
          <a:xfrm>
            <a:off x="3037350" y="2499850"/>
            <a:ext cx="4788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Yes</a:t>
            </a:r>
            <a:endParaRPr/>
          </a:p>
        </p:txBody>
      </p:sp>
      <p:sp>
        <p:nvSpPr>
          <p:cNvPr id="1297" name="Shape 1297"/>
          <p:cNvSpPr txBox="1"/>
          <p:nvPr/>
        </p:nvSpPr>
        <p:spPr>
          <a:xfrm rot="-5400000">
            <a:off x="2366400" y="1705750"/>
            <a:ext cx="6630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Paths</a:t>
            </a:r>
            <a:endParaRPr sz="1000"/>
          </a:p>
        </p:txBody>
      </p:sp>
      <p:sp>
        <p:nvSpPr>
          <p:cNvPr id="1298" name="Shape 1298"/>
          <p:cNvSpPr txBox="1"/>
          <p:nvPr/>
        </p:nvSpPr>
        <p:spPr>
          <a:xfrm rot="-5400000">
            <a:off x="934625" y="1716900"/>
            <a:ext cx="6630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Path</a:t>
            </a:r>
            <a:endParaRPr sz="1000"/>
          </a:p>
        </p:txBody>
      </p:sp>
      <p:sp>
        <p:nvSpPr>
          <p:cNvPr id="1299" name="Shape 1299"/>
          <p:cNvSpPr txBox="1"/>
          <p:nvPr/>
        </p:nvSpPr>
        <p:spPr>
          <a:xfrm rot="-5400000">
            <a:off x="5316125" y="17979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cost</a:t>
            </a:r>
            <a:endParaRPr sz="1000"/>
          </a:p>
        </p:txBody>
      </p:sp>
      <p:sp>
        <p:nvSpPr>
          <p:cNvPr id="1300" name="Shape 1300"/>
          <p:cNvSpPr txBox="1"/>
          <p:nvPr/>
        </p:nvSpPr>
        <p:spPr>
          <a:xfrm rot="-5400000">
            <a:off x="6976000" y="17979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costs</a:t>
            </a:r>
            <a:endParaRPr sz="1000"/>
          </a:p>
        </p:txBody>
      </p:sp>
      <p:sp>
        <p:nvSpPr>
          <p:cNvPr id="1301" name="Shape 1301"/>
          <p:cNvSpPr txBox="1"/>
          <p:nvPr/>
        </p:nvSpPr>
        <p:spPr>
          <a:xfrm>
            <a:off x="2242057" y="2772000"/>
            <a:ext cx="1013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1300"/>
              <a:t>Conflicts?</a:t>
            </a:r>
            <a:endParaRPr sz="1300"/>
          </a:p>
        </p:txBody>
      </p:sp>
      <p:sp>
        <p:nvSpPr>
          <p:cNvPr id="1302" name="Shape 1302"/>
          <p:cNvSpPr/>
          <p:nvPr/>
        </p:nvSpPr>
        <p:spPr>
          <a:xfrm>
            <a:off x="6983650" y="2720650"/>
            <a:ext cx="1236300" cy="499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Choose best v-profile</a:t>
            </a:r>
            <a:endParaRPr sz="1300"/>
          </a:p>
        </p:txBody>
      </p:sp>
      <p:sp>
        <p:nvSpPr>
          <p:cNvPr id="1303" name="Shape 1303"/>
          <p:cNvSpPr/>
          <p:nvPr/>
        </p:nvSpPr>
        <p:spPr>
          <a:xfrm>
            <a:off x="5312675" y="2675350"/>
            <a:ext cx="13683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sz="1300"/>
              <a:t>Find conflict-free velocity profile</a:t>
            </a:r>
            <a:endParaRPr sz="1300"/>
          </a:p>
        </p:txBody>
      </p:sp>
      <p:sp>
        <p:nvSpPr>
          <p:cNvPr id="1304" name="Shape 1304"/>
          <p:cNvSpPr txBox="1"/>
          <p:nvPr/>
        </p:nvSpPr>
        <p:spPr>
          <a:xfrm rot="-5400000">
            <a:off x="6976000" y="3539800"/>
            <a:ext cx="13335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o" sz="1000">
                <a:solidFill>
                  <a:schemeClr val="dk1"/>
                </a:solidFill>
              </a:rPr>
              <a:t>v-profiles &amp; path</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Shape 13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Cost function</a:t>
            </a:r>
            <a:endParaRPr/>
          </a:p>
        </p:txBody>
      </p:sp>
      <p:sp>
        <p:nvSpPr>
          <p:cNvPr id="1310" name="Shape 13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no"/>
              <a:t>ϱ: cost for hitting obstacle</a:t>
            </a:r>
            <a:endParaRPr/>
          </a:p>
          <a:p>
            <a:pPr indent="-342900" lvl="0" marL="457200" rtl="0">
              <a:spcBef>
                <a:spcPts val="0"/>
              </a:spcBef>
              <a:spcAft>
                <a:spcPts val="0"/>
              </a:spcAft>
              <a:buSzPts val="1800"/>
              <a:buChar char="●"/>
            </a:pPr>
            <a:r>
              <a:rPr lang="no"/>
              <a:t>d: cost for distance</a:t>
            </a:r>
            <a:endParaRPr/>
          </a:p>
          <a:p>
            <a:pPr indent="-342900" lvl="0" marL="457200" rtl="0">
              <a:spcBef>
                <a:spcPts val="0"/>
              </a:spcBef>
              <a:spcAft>
                <a:spcPts val="0"/>
              </a:spcAft>
              <a:buSzPts val="1800"/>
              <a:buChar char="●"/>
            </a:pPr>
            <a:r>
              <a:rPr lang="no"/>
              <a:t>t: cost for idle robots</a:t>
            </a:r>
            <a:endParaRPr/>
          </a:p>
          <a:p>
            <a:pPr indent="-342900" lvl="0" marL="457200" rtl="0">
              <a:spcBef>
                <a:spcPts val="0"/>
              </a:spcBef>
              <a:spcAft>
                <a:spcPts val="0"/>
              </a:spcAft>
              <a:buSzPts val="1800"/>
              <a:buChar char="●"/>
            </a:pPr>
            <a:r>
              <a:rPr lang="no"/>
              <a:t>p: cost for robot priority</a:t>
            </a:r>
            <a:endParaRPr/>
          </a:p>
        </p:txBody>
      </p:sp>
      <p:pic>
        <p:nvPicPr>
          <p:cNvPr id="1311" name="Shape 1311"/>
          <p:cNvPicPr preferRelativeResize="0"/>
          <p:nvPr/>
        </p:nvPicPr>
        <p:blipFill rotWithShape="1">
          <a:blip r:embed="rId3">
            <a:alphaModFix/>
          </a:blip>
          <a:srcRect b="39435" l="21409" r="56500" t="47933"/>
          <a:stretch/>
        </p:blipFill>
        <p:spPr>
          <a:xfrm>
            <a:off x="1409075" y="1277200"/>
            <a:ext cx="5710099" cy="102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Shape 13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Problems</a:t>
            </a:r>
            <a:endParaRPr/>
          </a:p>
        </p:txBody>
      </p:sp>
      <p:sp>
        <p:nvSpPr>
          <p:cNvPr id="1317" name="Shape 13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Slow performance</a:t>
            </a:r>
            <a:endParaRPr/>
          </a:p>
          <a:p>
            <a:pPr indent="-317500" lvl="1" marL="914400" rtl="0">
              <a:spcBef>
                <a:spcPts val="0"/>
              </a:spcBef>
              <a:spcAft>
                <a:spcPts val="0"/>
              </a:spcAft>
              <a:buSzPts val="1400"/>
              <a:buChar char="○"/>
            </a:pPr>
            <a:r>
              <a:rPr lang="no"/>
              <a:t>Guo and Parker took minutes to search Coordination Diagram</a:t>
            </a:r>
            <a:endParaRPr/>
          </a:p>
          <a:p>
            <a:pPr indent="-342900" lvl="0" marL="457200" rtl="0">
              <a:spcBef>
                <a:spcPts val="0"/>
              </a:spcBef>
              <a:spcAft>
                <a:spcPts val="0"/>
              </a:spcAft>
              <a:buSzPts val="1800"/>
              <a:buChar char="●"/>
            </a:pPr>
            <a:r>
              <a:rPr lang="no"/>
              <a:t>A lot of information sharing</a:t>
            </a:r>
            <a:endParaRPr/>
          </a:p>
          <a:p>
            <a:pPr indent="-317500" lvl="1" marL="914400" rtl="0">
              <a:spcBef>
                <a:spcPts val="0"/>
              </a:spcBef>
              <a:spcAft>
                <a:spcPts val="0"/>
              </a:spcAft>
              <a:buSzPts val="1400"/>
              <a:buChar char="○"/>
            </a:pPr>
            <a:r>
              <a:rPr lang="no"/>
              <a:t>Limited communications in some environments</a:t>
            </a:r>
            <a:endParaRPr/>
          </a:p>
          <a:p>
            <a:pPr indent="-317500" lvl="1" marL="914400" rtl="0">
              <a:spcBef>
                <a:spcPts val="0"/>
              </a:spcBef>
              <a:spcAft>
                <a:spcPts val="0"/>
              </a:spcAft>
              <a:buSzPts val="1400"/>
              <a:buChar char="○"/>
            </a:pPr>
            <a:r>
              <a:rPr lang="no"/>
              <a:t>Security issues</a:t>
            </a:r>
            <a:endParaRPr/>
          </a:p>
          <a:p>
            <a:pPr indent="-317500" lvl="1" marL="914400" rtl="0">
              <a:spcBef>
                <a:spcPts val="0"/>
              </a:spcBef>
              <a:spcAft>
                <a:spcPts val="0"/>
              </a:spcAft>
              <a:buSzPts val="1400"/>
              <a:buChar char="○"/>
            </a:pPr>
            <a:r>
              <a:rPr lang="no"/>
              <a:t>Intolerant to noisy communication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Shape 1322"/>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o"/>
              <a:t>What if we didn’t need everyone’s path?</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Shape 13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pic>
        <p:nvPicPr>
          <p:cNvPr id="1328" name="Shape 1328"/>
          <p:cNvPicPr preferRelativeResize="0"/>
          <p:nvPr/>
        </p:nvPicPr>
        <p:blipFill>
          <a:blip r:embed="rId3">
            <a:alphaModFix/>
          </a:blip>
          <a:stretch>
            <a:fillRect/>
          </a:stretch>
        </p:blipFill>
        <p:spPr>
          <a:xfrm>
            <a:off x="2623800" y="3697774"/>
            <a:ext cx="737228" cy="847800"/>
          </a:xfrm>
          <a:prstGeom prst="rect">
            <a:avLst/>
          </a:prstGeom>
          <a:noFill/>
          <a:ln>
            <a:noFill/>
          </a:ln>
        </p:spPr>
      </p:pic>
      <p:sp>
        <p:nvSpPr>
          <p:cNvPr id="1329" name="Shape 1329"/>
          <p:cNvSpPr txBox="1"/>
          <p:nvPr/>
        </p:nvSpPr>
        <p:spPr>
          <a:xfrm>
            <a:off x="2304525" y="36977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330" name="Shape 1330"/>
          <p:cNvPicPr preferRelativeResize="0"/>
          <p:nvPr/>
        </p:nvPicPr>
        <p:blipFill>
          <a:blip r:embed="rId3">
            <a:alphaModFix/>
          </a:blip>
          <a:stretch>
            <a:fillRect/>
          </a:stretch>
        </p:blipFill>
        <p:spPr>
          <a:xfrm>
            <a:off x="2623788" y="1455424"/>
            <a:ext cx="737228" cy="847800"/>
          </a:xfrm>
          <a:prstGeom prst="rect">
            <a:avLst/>
          </a:prstGeom>
          <a:noFill/>
          <a:ln>
            <a:noFill/>
          </a:ln>
        </p:spPr>
      </p:pic>
      <p:sp>
        <p:nvSpPr>
          <p:cNvPr id="1331" name="Shape 1331"/>
          <p:cNvSpPr txBox="1"/>
          <p:nvPr/>
        </p:nvSpPr>
        <p:spPr>
          <a:xfrm>
            <a:off x="2304513" y="14554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Shape 13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pic>
        <p:nvPicPr>
          <p:cNvPr id="1337" name="Shape 1337"/>
          <p:cNvPicPr preferRelativeResize="0"/>
          <p:nvPr/>
        </p:nvPicPr>
        <p:blipFill>
          <a:blip r:embed="rId3">
            <a:alphaModFix/>
          </a:blip>
          <a:stretch>
            <a:fillRect/>
          </a:stretch>
        </p:blipFill>
        <p:spPr>
          <a:xfrm>
            <a:off x="2623800" y="3697774"/>
            <a:ext cx="737228" cy="847800"/>
          </a:xfrm>
          <a:prstGeom prst="rect">
            <a:avLst/>
          </a:prstGeom>
          <a:noFill/>
          <a:ln>
            <a:noFill/>
          </a:ln>
        </p:spPr>
      </p:pic>
      <p:sp>
        <p:nvSpPr>
          <p:cNvPr id="1338" name="Shape 1338"/>
          <p:cNvSpPr txBox="1"/>
          <p:nvPr/>
        </p:nvSpPr>
        <p:spPr>
          <a:xfrm>
            <a:off x="2304525" y="36977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339" name="Shape 1339"/>
          <p:cNvPicPr preferRelativeResize="0"/>
          <p:nvPr/>
        </p:nvPicPr>
        <p:blipFill>
          <a:blip r:embed="rId3">
            <a:alphaModFix/>
          </a:blip>
          <a:stretch>
            <a:fillRect/>
          </a:stretch>
        </p:blipFill>
        <p:spPr>
          <a:xfrm>
            <a:off x="2623788" y="1455424"/>
            <a:ext cx="737228" cy="847800"/>
          </a:xfrm>
          <a:prstGeom prst="rect">
            <a:avLst/>
          </a:prstGeom>
          <a:noFill/>
          <a:ln>
            <a:noFill/>
          </a:ln>
        </p:spPr>
      </p:pic>
      <p:sp>
        <p:nvSpPr>
          <p:cNvPr id="1340" name="Shape 1340"/>
          <p:cNvSpPr txBox="1"/>
          <p:nvPr/>
        </p:nvSpPr>
        <p:spPr>
          <a:xfrm>
            <a:off x="2304513" y="14554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341" name="Shape 1341"/>
          <p:cNvSpPr/>
          <p:nvPr/>
        </p:nvSpPr>
        <p:spPr>
          <a:xfrm>
            <a:off x="2121434" y="1117700"/>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Shape 13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pic>
        <p:nvPicPr>
          <p:cNvPr id="1347" name="Shape 1347"/>
          <p:cNvPicPr preferRelativeResize="0"/>
          <p:nvPr/>
        </p:nvPicPr>
        <p:blipFill>
          <a:blip r:embed="rId3">
            <a:alphaModFix/>
          </a:blip>
          <a:stretch>
            <a:fillRect/>
          </a:stretch>
        </p:blipFill>
        <p:spPr>
          <a:xfrm>
            <a:off x="2623800" y="3697774"/>
            <a:ext cx="737228" cy="847800"/>
          </a:xfrm>
          <a:prstGeom prst="rect">
            <a:avLst/>
          </a:prstGeom>
          <a:noFill/>
          <a:ln>
            <a:noFill/>
          </a:ln>
        </p:spPr>
      </p:pic>
      <p:sp>
        <p:nvSpPr>
          <p:cNvPr id="1348" name="Shape 1348"/>
          <p:cNvSpPr txBox="1"/>
          <p:nvPr/>
        </p:nvSpPr>
        <p:spPr>
          <a:xfrm>
            <a:off x="2304525" y="36977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349" name="Shape 1349"/>
          <p:cNvPicPr preferRelativeResize="0"/>
          <p:nvPr/>
        </p:nvPicPr>
        <p:blipFill>
          <a:blip r:embed="rId3">
            <a:alphaModFix/>
          </a:blip>
          <a:stretch>
            <a:fillRect/>
          </a:stretch>
        </p:blipFill>
        <p:spPr>
          <a:xfrm>
            <a:off x="2623788" y="1455424"/>
            <a:ext cx="737228" cy="847800"/>
          </a:xfrm>
          <a:prstGeom prst="rect">
            <a:avLst/>
          </a:prstGeom>
          <a:noFill/>
          <a:ln>
            <a:noFill/>
          </a:ln>
        </p:spPr>
      </p:pic>
      <p:sp>
        <p:nvSpPr>
          <p:cNvPr id="1350" name="Shape 1350"/>
          <p:cNvSpPr txBox="1"/>
          <p:nvPr/>
        </p:nvSpPr>
        <p:spPr>
          <a:xfrm>
            <a:off x="2304513" y="14554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351" name="Shape 1351"/>
          <p:cNvSpPr/>
          <p:nvPr/>
        </p:nvSpPr>
        <p:spPr>
          <a:xfrm>
            <a:off x="2121434" y="1117700"/>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52" name="Shape 1352"/>
          <p:cNvCxnSpPr/>
          <p:nvPr/>
        </p:nvCxnSpPr>
        <p:spPr>
          <a:xfrm flipH="1" rot="10800000">
            <a:off x="2998650" y="3199900"/>
            <a:ext cx="1700700" cy="9510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Shape 13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pic>
        <p:nvPicPr>
          <p:cNvPr id="1358" name="Shape 1358"/>
          <p:cNvPicPr preferRelativeResize="0"/>
          <p:nvPr/>
        </p:nvPicPr>
        <p:blipFill>
          <a:blip r:embed="rId3">
            <a:alphaModFix/>
          </a:blip>
          <a:stretch>
            <a:fillRect/>
          </a:stretch>
        </p:blipFill>
        <p:spPr>
          <a:xfrm>
            <a:off x="2623800" y="3697774"/>
            <a:ext cx="737228" cy="847800"/>
          </a:xfrm>
          <a:prstGeom prst="rect">
            <a:avLst/>
          </a:prstGeom>
          <a:noFill/>
          <a:ln>
            <a:noFill/>
          </a:ln>
        </p:spPr>
      </p:pic>
      <p:sp>
        <p:nvSpPr>
          <p:cNvPr id="1359" name="Shape 1359"/>
          <p:cNvSpPr txBox="1"/>
          <p:nvPr/>
        </p:nvSpPr>
        <p:spPr>
          <a:xfrm>
            <a:off x="2304525" y="36977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360" name="Shape 1360"/>
          <p:cNvPicPr preferRelativeResize="0"/>
          <p:nvPr/>
        </p:nvPicPr>
        <p:blipFill>
          <a:blip r:embed="rId3">
            <a:alphaModFix/>
          </a:blip>
          <a:stretch>
            <a:fillRect/>
          </a:stretch>
        </p:blipFill>
        <p:spPr>
          <a:xfrm>
            <a:off x="2623788" y="1455424"/>
            <a:ext cx="737228" cy="847800"/>
          </a:xfrm>
          <a:prstGeom prst="rect">
            <a:avLst/>
          </a:prstGeom>
          <a:noFill/>
          <a:ln>
            <a:noFill/>
          </a:ln>
        </p:spPr>
      </p:pic>
      <p:sp>
        <p:nvSpPr>
          <p:cNvPr id="1361" name="Shape 1361"/>
          <p:cNvSpPr txBox="1"/>
          <p:nvPr/>
        </p:nvSpPr>
        <p:spPr>
          <a:xfrm>
            <a:off x="2304513" y="14554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362" name="Shape 1362"/>
          <p:cNvSpPr/>
          <p:nvPr/>
        </p:nvSpPr>
        <p:spPr>
          <a:xfrm>
            <a:off x="2121434" y="1117700"/>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63" name="Shape 1363"/>
          <p:cNvCxnSpPr/>
          <p:nvPr/>
        </p:nvCxnSpPr>
        <p:spPr>
          <a:xfrm rot="10800000">
            <a:off x="2707000" y="2825200"/>
            <a:ext cx="333000" cy="1325700"/>
          </a:xfrm>
          <a:prstGeom prst="straightConnector1">
            <a:avLst/>
          </a:prstGeom>
          <a:noFill/>
          <a:ln cap="flat" cmpd="sng" w="28575">
            <a:solidFill>
              <a:srgbClr val="FF0000"/>
            </a:solidFill>
            <a:prstDash val="solid"/>
            <a:round/>
            <a:headEnd len="med" w="med" type="none"/>
            <a:tailEnd len="med" w="med" type="triangle"/>
          </a:ln>
        </p:spPr>
      </p:cxnSp>
      <p:cxnSp>
        <p:nvCxnSpPr>
          <p:cNvPr id="1364" name="Shape 1364"/>
          <p:cNvCxnSpPr/>
          <p:nvPr/>
        </p:nvCxnSpPr>
        <p:spPr>
          <a:xfrm flipH="1" rot="10800000">
            <a:off x="2998650" y="3199900"/>
            <a:ext cx="1700700" cy="9510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Shape 13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pic>
        <p:nvPicPr>
          <p:cNvPr id="1370" name="Shape 1370"/>
          <p:cNvPicPr preferRelativeResize="0"/>
          <p:nvPr/>
        </p:nvPicPr>
        <p:blipFill>
          <a:blip r:embed="rId3">
            <a:alphaModFix/>
          </a:blip>
          <a:stretch>
            <a:fillRect/>
          </a:stretch>
        </p:blipFill>
        <p:spPr>
          <a:xfrm>
            <a:off x="2623800" y="3697774"/>
            <a:ext cx="737228" cy="847800"/>
          </a:xfrm>
          <a:prstGeom prst="rect">
            <a:avLst/>
          </a:prstGeom>
          <a:noFill/>
          <a:ln>
            <a:noFill/>
          </a:ln>
        </p:spPr>
      </p:pic>
      <p:sp>
        <p:nvSpPr>
          <p:cNvPr id="1371" name="Shape 1371"/>
          <p:cNvSpPr txBox="1"/>
          <p:nvPr/>
        </p:nvSpPr>
        <p:spPr>
          <a:xfrm>
            <a:off x="2304525" y="36977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372" name="Shape 1372"/>
          <p:cNvPicPr preferRelativeResize="0"/>
          <p:nvPr/>
        </p:nvPicPr>
        <p:blipFill>
          <a:blip r:embed="rId3">
            <a:alphaModFix/>
          </a:blip>
          <a:stretch>
            <a:fillRect/>
          </a:stretch>
        </p:blipFill>
        <p:spPr>
          <a:xfrm>
            <a:off x="2623788" y="1455424"/>
            <a:ext cx="737228" cy="847800"/>
          </a:xfrm>
          <a:prstGeom prst="rect">
            <a:avLst/>
          </a:prstGeom>
          <a:noFill/>
          <a:ln>
            <a:noFill/>
          </a:ln>
        </p:spPr>
      </p:pic>
      <p:sp>
        <p:nvSpPr>
          <p:cNvPr id="1373" name="Shape 1373"/>
          <p:cNvSpPr txBox="1"/>
          <p:nvPr/>
        </p:nvSpPr>
        <p:spPr>
          <a:xfrm>
            <a:off x="2304513" y="14554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374" name="Shape 1374"/>
          <p:cNvSpPr/>
          <p:nvPr/>
        </p:nvSpPr>
        <p:spPr>
          <a:xfrm>
            <a:off x="2121434" y="1117700"/>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75" name="Shape 1375"/>
          <p:cNvCxnSpPr/>
          <p:nvPr/>
        </p:nvCxnSpPr>
        <p:spPr>
          <a:xfrm rot="10800000">
            <a:off x="2707000" y="2825200"/>
            <a:ext cx="333000" cy="1325700"/>
          </a:xfrm>
          <a:prstGeom prst="straightConnector1">
            <a:avLst/>
          </a:prstGeom>
          <a:noFill/>
          <a:ln cap="flat" cmpd="sng" w="28575">
            <a:solidFill>
              <a:srgbClr val="FF0000"/>
            </a:solidFill>
            <a:prstDash val="solid"/>
            <a:round/>
            <a:headEnd len="med" w="med" type="none"/>
            <a:tailEnd len="med" w="med" type="triangle"/>
          </a:ln>
        </p:spPr>
      </p:cxnSp>
      <p:cxnSp>
        <p:nvCxnSpPr>
          <p:cNvPr id="1376" name="Shape 1376"/>
          <p:cNvCxnSpPr/>
          <p:nvPr/>
        </p:nvCxnSpPr>
        <p:spPr>
          <a:xfrm flipH="1" rot="10800000">
            <a:off x="3040000" y="3651400"/>
            <a:ext cx="146400" cy="499500"/>
          </a:xfrm>
          <a:prstGeom prst="straightConnector1">
            <a:avLst/>
          </a:prstGeom>
          <a:noFill/>
          <a:ln cap="flat" cmpd="sng" w="28575">
            <a:solidFill>
              <a:srgbClr val="FF0000"/>
            </a:solidFill>
            <a:prstDash val="solid"/>
            <a:round/>
            <a:headEnd len="med" w="med" type="none"/>
            <a:tailEnd len="med" w="med" type="triangle"/>
          </a:ln>
        </p:spPr>
      </p:cxnSp>
      <p:cxnSp>
        <p:nvCxnSpPr>
          <p:cNvPr id="1377" name="Shape 1377"/>
          <p:cNvCxnSpPr/>
          <p:nvPr/>
        </p:nvCxnSpPr>
        <p:spPr>
          <a:xfrm flipH="1" rot="10800000">
            <a:off x="2998650" y="3199900"/>
            <a:ext cx="1700700" cy="9510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Problem Formulation</a:t>
            </a:r>
            <a:endParaRPr/>
          </a:p>
        </p:txBody>
      </p:sp>
      <p:sp>
        <p:nvSpPr>
          <p:cNvPr id="121" name="Shape 121"/>
          <p:cNvSpPr txBox="1"/>
          <p:nvPr>
            <p:ph idx="1" type="body"/>
          </p:nvPr>
        </p:nvSpPr>
        <p:spPr>
          <a:xfrm>
            <a:off x="311700" y="1152475"/>
            <a:ext cx="3843300" cy="1945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Given: a map of the environment with initial states for agents and targets</a:t>
            </a:r>
            <a:endParaRPr/>
          </a:p>
          <a:p>
            <a:pPr indent="-342900" lvl="0" marL="457200" rtl="0">
              <a:spcBef>
                <a:spcPts val="0"/>
              </a:spcBef>
              <a:spcAft>
                <a:spcPts val="0"/>
              </a:spcAft>
              <a:buSzPts val="1800"/>
              <a:buChar char="●"/>
            </a:pPr>
            <a:r>
              <a:rPr lang="no"/>
              <a:t>N</a:t>
            </a:r>
            <a:r>
              <a:rPr baseline="-25000" lang="no"/>
              <a:t>a</a:t>
            </a:r>
            <a:r>
              <a:rPr lang="no"/>
              <a:t> agents and N</a:t>
            </a:r>
            <a:r>
              <a:rPr baseline="-25000" lang="no"/>
              <a:t>t </a:t>
            </a:r>
            <a:r>
              <a:rPr lang="no"/>
              <a:t>targets</a:t>
            </a:r>
            <a:endParaRPr/>
          </a:p>
          <a:p>
            <a:pPr indent="-342900" lvl="0" marL="457200" rtl="0">
              <a:spcBef>
                <a:spcPts val="0"/>
              </a:spcBef>
              <a:spcAft>
                <a:spcPts val="0"/>
              </a:spcAft>
              <a:buSzPts val="1800"/>
              <a:buChar char="●"/>
            </a:pPr>
            <a:r>
              <a:rPr lang="no"/>
              <a:t>Reach all the targets safely and efficient as possible:</a:t>
            </a:r>
            <a:endParaRPr/>
          </a:p>
          <a:p>
            <a:pPr indent="0" lvl="0" marL="457200" rtl="0">
              <a:spcBef>
                <a:spcPts val="1600"/>
              </a:spcBef>
              <a:spcAft>
                <a:spcPts val="0"/>
              </a:spcAft>
              <a:buNone/>
            </a:pPr>
            <a:r>
              <a:t/>
            </a:r>
            <a:endParaRPr/>
          </a:p>
          <a:p>
            <a:pPr indent="0" lvl="0" marL="45720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122" name="Shape 122"/>
          <p:cNvPicPr preferRelativeResize="0"/>
          <p:nvPr/>
        </p:nvPicPr>
        <p:blipFill>
          <a:blip r:embed="rId3">
            <a:alphaModFix/>
          </a:blip>
          <a:stretch>
            <a:fillRect/>
          </a:stretch>
        </p:blipFill>
        <p:spPr>
          <a:xfrm>
            <a:off x="7151750" y="4072574"/>
            <a:ext cx="847802" cy="974952"/>
          </a:xfrm>
          <a:prstGeom prst="rect">
            <a:avLst/>
          </a:prstGeom>
          <a:noFill/>
          <a:ln>
            <a:noFill/>
          </a:ln>
        </p:spPr>
      </p:pic>
      <p:pic>
        <p:nvPicPr>
          <p:cNvPr id="123" name="Shape 123"/>
          <p:cNvPicPr preferRelativeResize="0"/>
          <p:nvPr/>
        </p:nvPicPr>
        <p:blipFill>
          <a:blip r:embed="rId4">
            <a:alphaModFix/>
          </a:blip>
          <a:stretch>
            <a:fillRect/>
          </a:stretch>
        </p:blipFill>
        <p:spPr>
          <a:xfrm>
            <a:off x="6723325" y="1152475"/>
            <a:ext cx="847800" cy="847800"/>
          </a:xfrm>
          <a:prstGeom prst="rect">
            <a:avLst/>
          </a:prstGeom>
          <a:noFill/>
          <a:ln>
            <a:noFill/>
          </a:ln>
        </p:spPr>
      </p:pic>
      <p:sp>
        <p:nvSpPr>
          <p:cNvPr id="124" name="Shape 124"/>
          <p:cNvSpPr txBox="1"/>
          <p:nvPr/>
        </p:nvSpPr>
        <p:spPr>
          <a:xfrm>
            <a:off x="6994525" y="1419325"/>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pic>
        <p:nvPicPr>
          <p:cNvPr id="125" name="Shape 125"/>
          <p:cNvPicPr preferRelativeResize="0"/>
          <p:nvPr/>
        </p:nvPicPr>
        <p:blipFill>
          <a:blip r:embed="rId4">
            <a:alphaModFix/>
          </a:blip>
          <a:stretch>
            <a:fillRect/>
          </a:stretch>
        </p:blipFill>
        <p:spPr>
          <a:xfrm>
            <a:off x="5590050" y="2611475"/>
            <a:ext cx="847800" cy="847800"/>
          </a:xfrm>
          <a:prstGeom prst="rect">
            <a:avLst/>
          </a:prstGeom>
          <a:noFill/>
          <a:ln>
            <a:noFill/>
          </a:ln>
        </p:spPr>
      </p:pic>
      <p:sp>
        <p:nvSpPr>
          <p:cNvPr id="126" name="Shape 126"/>
          <p:cNvSpPr txBox="1"/>
          <p:nvPr/>
        </p:nvSpPr>
        <p:spPr>
          <a:xfrm>
            <a:off x="5861250" y="2878325"/>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pic>
        <p:nvPicPr>
          <p:cNvPr id="127" name="Shape 127"/>
          <p:cNvPicPr preferRelativeResize="0"/>
          <p:nvPr/>
        </p:nvPicPr>
        <p:blipFill>
          <a:blip r:embed="rId3">
            <a:alphaModFix/>
          </a:blip>
          <a:stretch>
            <a:fillRect/>
          </a:stretch>
        </p:blipFill>
        <p:spPr>
          <a:xfrm>
            <a:off x="8084000" y="2624099"/>
            <a:ext cx="847802" cy="974952"/>
          </a:xfrm>
          <a:prstGeom prst="rect">
            <a:avLst/>
          </a:prstGeom>
          <a:noFill/>
          <a:ln>
            <a:noFill/>
          </a:ln>
        </p:spPr>
      </p:pic>
      <p:sp>
        <p:nvSpPr>
          <p:cNvPr id="128" name="Shape 128"/>
          <p:cNvSpPr/>
          <p:nvPr/>
        </p:nvSpPr>
        <p:spPr>
          <a:xfrm>
            <a:off x="7703500" y="1869900"/>
            <a:ext cx="767700" cy="7542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p:nvPr/>
        </p:nvSpPr>
        <p:spPr>
          <a:xfrm>
            <a:off x="6015625" y="3873750"/>
            <a:ext cx="767700" cy="7542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a:off x="6609450" y="3344825"/>
            <a:ext cx="767700" cy="7542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a:off x="6218250" y="2236365"/>
            <a:ext cx="1857950" cy="2387025"/>
          </a:xfrm>
          <a:custGeom>
            <a:pathLst>
              <a:path extrusionOk="0" h="95481" w="74318">
                <a:moveTo>
                  <a:pt x="68708" y="95481"/>
                </a:moveTo>
                <a:cubicBezTo>
                  <a:pt x="69493" y="87637"/>
                  <a:pt x="72785" y="80226"/>
                  <a:pt x="74082" y="72450"/>
                </a:cubicBezTo>
                <a:cubicBezTo>
                  <a:pt x="75027" y="66781"/>
                  <a:pt x="69664" y="61664"/>
                  <a:pt x="69092" y="55945"/>
                </a:cubicBezTo>
                <a:cubicBezTo>
                  <a:pt x="68629" y="51318"/>
                  <a:pt x="71922" y="46686"/>
                  <a:pt x="71011" y="42126"/>
                </a:cubicBezTo>
                <a:cubicBezTo>
                  <a:pt x="68342" y="28767"/>
                  <a:pt x="62002" y="15094"/>
                  <a:pt x="51819" y="6045"/>
                </a:cubicBezTo>
                <a:cubicBezTo>
                  <a:pt x="43478" y="-1366"/>
                  <a:pt x="28177" y="-1679"/>
                  <a:pt x="18425" y="3742"/>
                </a:cubicBezTo>
                <a:cubicBezTo>
                  <a:pt x="10754" y="8006"/>
                  <a:pt x="3929" y="14702"/>
                  <a:pt x="0" y="22550"/>
                </a:cubicBezTo>
              </a:path>
            </a:pathLst>
          </a:custGeom>
          <a:noFill/>
          <a:ln cap="flat" cmpd="sng" w="38100">
            <a:solidFill>
              <a:srgbClr val="00FF00"/>
            </a:solidFill>
            <a:prstDash val="solid"/>
            <a:round/>
            <a:headEnd len="med" w="med" type="none"/>
            <a:tailEnd len="med" w="med" type="none"/>
          </a:ln>
        </p:spPr>
      </p:sp>
      <p:sp>
        <p:nvSpPr>
          <p:cNvPr id="132" name="Shape 132"/>
          <p:cNvSpPr/>
          <p:nvPr/>
        </p:nvSpPr>
        <p:spPr>
          <a:xfrm>
            <a:off x="6763375" y="2483575"/>
            <a:ext cx="767700" cy="7542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p:nvPr/>
        </p:nvSpPr>
        <p:spPr>
          <a:xfrm>
            <a:off x="7129900" y="1878925"/>
            <a:ext cx="1093950" cy="1132325"/>
          </a:xfrm>
          <a:custGeom>
            <a:pathLst>
              <a:path extrusionOk="0" h="45293" w="43758">
                <a:moveTo>
                  <a:pt x="43758" y="45293"/>
                </a:moveTo>
                <a:cubicBezTo>
                  <a:pt x="29581" y="45293"/>
                  <a:pt x="15537" y="32831"/>
                  <a:pt x="9596" y="19959"/>
                </a:cubicBezTo>
                <a:cubicBezTo>
                  <a:pt x="8193" y="16918"/>
                  <a:pt x="4046" y="15726"/>
                  <a:pt x="2686" y="12666"/>
                </a:cubicBezTo>
                <a:cubicBezTo>
                  <a:pt x="934" y="8722"/>
                  <a:pt x="0" y="4316"/>
                  <a:pt x="0" y="0"/>
                </a:cubicBezTo>
              </a:path>
            </a:pathLst>
          </a:custGeom>
          <a:noFill/>
          <a:ln cap="flat" cmpd="sng" w="38100">
            <a:solidFill>
              <a:srgbClr val="00FF00"/>
            </a:solidFill>
            <a:prstDash val="solid"/>
            <a:round/>
            <a:headEnd len="med" w="med" type="none"/>
            <a:tailEnd len="med" w="med" type="none"/>
          </a:ln>
        </p:spPr>
      </p:sp>
      <p:sp>
        <p:nvSpPr>
          <p:cNvPr id="134" name="Shape 134"/>
          <p:cNvSpPr txBox="1"/>
          <p:nvPr/>
        </p:nvSpPr>
        <p:spPr>
          <a:xfrm>
            <a:off x="750800" y="3011250"/>
            <a:ext cx="2715600" cy="342600"/>
          </a:xfrm>
          <a:prstGeom prst="rect">
            <a:avLst/>
          </a:prstGeom>
          <a:noFill/>
          <a:ln>
            <a:noFill/>
          </a:ln>
        </p:spPr>
        <p:txBody>
          <a:bodyPr anchorCtr="0" anchor="t" bIns="91425" lIns="91425" spcFirstLastPara="1" rIns="91425" wrap="square" tIns="91425">
            <a:noAutofit/>
          </a:bodyPr>
          <a:lstStyle/>
          <a:p>
            <a:pPr indent="0" lvl="0" marL="457200" rtl="0">
              <a:lnSpc>
                <a:spcPct val="115000"/>
              </a:lnSpc>
              <a:spcBef>
                <a:spcPts val="0"/>
              </a:spcBef>
              <a:spcAft>
                <a:spcPts val="1600"/>
              </a:spcAft>
              <a:buNone/>
            </a:pPr>
            <a:r>
              <a:rPr lang="no">
                <a:solidFill>
                  <a:schemeClr val="dk2"/>
                </a:solidFill>
              </a:rPr>
              <a:t>1.	</a:t>
            </a:r>
            <a:r>
              <a:rPr lang="no">
                <a:solidFill>
                  <a:schemeClr val="dk2"/>
                </a:solidFill>
              </a:rPr>
              <a:t>Allocate targets</a:t>
            </a:r>
            <a:endParaRPr/>
          </a:p>
        </p:txBody>
      </p:sp>
      <p:sp>
        <p:nvSpPr>
          <p:cNvPr id="135" name="Shape 135"/>
          <p:cNvSpPr txBox="1"/>
          <p:nvPr/>
        </p:nvSpPr>
        <p:spPr>
          <a:xfrm>
            <a:off x="750800" y="3232425"/>
            <a:ext cx="2715600" cy="342600"/>
          </a:xfrm>
          <a:prstGeom prst="rect">
            <a:avLst/>
          </a:prstGeom>
          <a:noFill/>
          <a:ln>
            <a:noFill/>
          </a:ln>
        </p:spPr>
        <p:txBody>
          <a:bodyPr anchorCtr="0" anchor="t" bIns="91425" lIns="91425" spcFirstLastPara="1" rIns="91425" wrap="square" tIns="91425">
            <a:noAutofit/>
          </a:bodyPr>
          <a:lstStyle/>
          <a:p>
            <a:pPr indent="0" lvl="0" marL="457200" rtl="0">
              <a:lnSpc>
                <a:spcPct val="115000"/>
              </a:lnSpc>
              <a:spcBef>
                <a:spcPts val="0"/>
              </a:spcBef>
              <a:spcAft>
                <a:spcPts val="1600"/>
              </a:spcAft>
              <a:buNone/>
            </a:pPr>
            <a:r>
              <a:rPr lang="no">
                <a:solidFill>
                  <a:schemeClr val="dk2"/>
                </a:solidFill>
              </a:rPr>
              <a:t>2.	</a:t>
            </a:r>
            <a:r>
              <a:rPr lang="no">
                <a:solidFill>
                  <a:schemeClr val="dk2"/>
                </a:solidFill>
              </a:rPr>
              <a:t>Path planning</a:t>
            </a:r>
            <a:endParaRPr/>
          </a:p>
        </p:txBody>
      </p:sp>
      <p:sp>
        <p:nvSpPr>
          <p:cNvPr id="136" name="Shape 136"/>
          <p:cNvSpPr txBox="1"/>
          <p:nvPr/>
        </p:nvSpPr>
        <p:spPr>
          <a:xfrm>
            <a:off x="750800" y="3459275"/>
            <a:ext cx="2715600" cy="342600"/>
          </a:xfrm>
          <a:prstGeom prst="rect">
            <a:avLst/>
          </a:prstGeom>
          <a:noFill/>
          <a:ln>
            <a:noFill/>
          </a:ln>
        </p:spPr>
        <p:txBody>
          <a:bodyPr anchorCtr="0" anchor="t" bIns="91425" lIns="91425" spcFirstLastPara="1" rIns="91425" wrap="square" tIns="91425">
            <a:noAutofit/>
          </a:bodyPr>
          <a:lstStyle/>
          <a:p>
            <a:pPr indent="0" lvl="0" marL="457200" rtl="0">
              <a:lnSpc>
                <a:spcPct val="115000"/>
              </a:lnSpc>
              <a:spcBef>
                <a:spcPts val="0"/>
              </a:spcBef>
              <a:spcAft>
                <a:spcPts val="1600"/>
              </a:spcAft>
              <a:buNone/>
            </a:pPr>
            <a:r>
              <a:rPr lang="no">
                <a:solidFill>
                  <a:schemeClr val="dk2"/>
                </a:solidFill>
              </a:rPr>
              <a:t>3.	</a:t>
            </a:r>
            <a:r>
              <a:rPr lang="no">
                <a:solidFill>
                  <a:schemeClr val="dk2"/>
                </a:solidFill>
              </a:rPr>
              <a:t>Collision avoidance</a:t>
            </a:r>
            <a:endParaRPr/>
          </a:p>
        </p:txBody>
      </p:sp>
      <p:sp>
        <p:nvSpPr>
          <p:cNvPr id="137" name="Shape 137"/>
          <p:cNvSpPr txBox="1"/>
          <p:nvPr/>
        </p:nvSpPr>
        <p:spPr>
          <a:xfrm>
            <a:off x="7377138" y="43268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2400">
                <a:solidFill>
                  <a:srgbClr val="FFFFFF"/>
                </a:solidFill>
              </a:rPr>
              <a:t>1</a:t>
            </a:r>
            <a:endParaRPr sz="2400">
              <a:solidFill>
                <a:srgbClr val="FFFFFF"/>
              </a:solidFill>
            </a:endParaRPr>
          </a:p>
        </p:txBody>
      </p:sp>
      <p:sp>
        <p:nvSpPr>
          <p:cNvPr id="138" name="Shape 138"/>
          <p:cNvSpPr txBox="1"/>
          <p:nvPr/>
        </p:nvSpPr>
        <p:spPr>
          <a:xfrm>
            <a:off x="8307213" y="2802125"/>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2400">
                <a:solidFill>
                  <a:srgbClr val="FFFFFF"/>
                </a:solidFill>
              </a:rPr>
              <a:t>2</a:t>
            </a:r>
            <a:endParaRPr sz="2400">
              <a:solidFill>
                <a:srgbClr val="FFFFFF"/>
              </a:solidFill>
            </a:endParaRPr>
          </a:p>
        </p:txBody>
      </p:sp>
      <p:sp>
        <p:nvSpPr>
          <p:cNvPr id="139" name="Shape 139"/>
          <p:cNvSpPr/>
          <p:nvPr/>
        </p:nvSpPr>
        <p:spPr>
          <a:xfrm>
            <a:off x="5247925" y="4293325"/>
            <a:ext cx="767700" cy="7542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txBox="1"/>
          <p:nvPr/>
        </p:nvSpPr>
        <p:spPr>
          <a:xfrm>
            <a:off x="7299925" y="2106450"/>
            <a:ext cx="1297800" cy="113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no" sz="4800"/>
              <a:t>?</a:t>
            </a:r>
            <a:endParaRPr b="1"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Shape 1382"/>
          <p:cNvSpPr/>
          <p:nvPr/>
        </p:nvSpPr>
        <p:spPr>
          <a:xfrm rot="10800000">
            <a:off x="1527025" y="492725"/>
            <a:ext cx="2915400" cy="37197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383" name="Shape 1383"/>
          <p:cNvPicPr preferRelativeResize="0"/>
          <p:nvPr/>
        </p:nvPicPr>
        <p:blipFill>
          <a:blip r:embed="rId3">
            <a:alphaModFix/>
          </a:blip>
          <a:stretch>
            <a:fillRect/>
          </a:stretch>
        </p:blipFill>
        <p:spPr>
          <a:xfrm>
            <a:off x="2623800" y="3697774"/>
            <a:ext cx="737228" cy="847800"/>
          </a:xfrm>
          <a:prstGeom prst="rect">
            <a:avLst/>
          </a:prstGeom>
          <a:noFill/>
          <a:ln>
            <a:noFill/>
          </a:ln>
        </p:spPr>
      </p:pic>
      <p:sp>
        <p:nvSpPr>
          <p:cNvPr id="1384" name="Shape 1384"/>
          <p:cNvSpPr txBox="1"/>
          <p:nvPr/>
        </p:nvSpPr>
        <p:spPr>
          <a:xfrm>
            <a:off x="2304525" y="36977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385" name="Shape 1385"/>
          <p:cNvPicPr preferRelativeResize="0"/>
          <p:nvPr/>
        </p:nvPicPr>
        <p:blipFill>
          <a:blip r:embed="rId3">
            <a:alphaModFix/>
          </a:blip>
          <a:stretch>
            <a:fillRect/>
          </a:stretch>
        </p:blipFill>
        <p:spPr>
          <a:xfrm>
            <a:off x="2623788" y="1455424"/>
            <a:ext cx="737228" cy="847800"/>
          </a:xfrm>
          <a:prstGeom prst="rect">
            <a:avLst/>
          </a:prstGeom>
          <a:noFill/>
          <a:ln>
            <a:noFill/>
          </a:ln>
        </p:spPr>
      </p:pic>
      <p:sp>
        <p:nvSpPr>
          <p:cNvPr id="1386" name="Shape 1386"/>
          <p:cNvSpPr txBox="1"/>
          <p:nvPr/>
        </p:nvSpPr>
        <p:spPr>
          <a:xfrm>
            <a:off x="2304513" y="14554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387" name="Shape 1387"/>
          <p:cNvSpPr/>
          <p:nvPr/>
        </p:nvSpPr>
        <p:spPr>
          <a:xfrm>
            <a:off x="2121434" y="1117700"/>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88" name="Shape 1388"/>
          <p:cNvCxnSpPr/>
          <p:nvPr/>
        </p:nvCxnSpPr>
        <p:spPr>
          <a:xfrm rot="10800000">
            <a:off x="2707000" y="2825200"/>
            <a:ext cx="333000" cy="1325700"/>
          </a:xfrm>
          <a:prstGeom prst="straightConnector1">
            <a:avLst/>
          </a:prstGeom>
          <a:noFill/>
          <a:ln cap="flat" cmpd="sng" w="28575">
            <a:solidFill>
              <a:srgbClr val="FF0000"/>
            </a:solidFill>
            <a:prstDash val="solid"/>
            <a:round/>
            <a:headEnd len="med" w="med" type="none"/>
            <a:tailEnd len="med" w="med" type="triangle"/>
          </a:ln>
        </p:spPr>
      </p:cxnSp>
      <p:cxnSp>
        <p:nvCxnSpPr>
          <p:cNvPr id="1389" name="Shape 1389"/>
          <p:cNvCxnSpPr/>
          <p:nvPr/>
        </p:nvCxnSpPr>
        <p:spPr>
          <a:xfrm flipH="1" rot="10800000">
            <a:off x="3040000" y="3651400"/>
            <a:ext cx="146400" cy="499500"/>
          </a:xfrm>
          <a:prstGeom prst="straightConnector1">
            <a:avLst/>
          </a:prstGeom>
          <a:noFill/>
          <a:ln cap="flat" cmpd="sng" w="28575">
            <a:solidFill>
              <a:srgbClr val="FF0000"/>
            </a:solidFill>
            <a:prstDash val="solid"/>
            <a:round/>
            <a:headEnd len="med" w="med" type="none"/>
            <a:tailEnd len="med" w="med" type="triangle"/>
          </a:ln>
        </p:spPr>
      </p:cxnSp>
      <p:sp>
        <p:nvSpPr>
          <p:cNvPr id="1390" name="Shape 13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cxnSp>
        <p:nvCxnSpPr>
          <p:cNvPr id="1391" name="Shape 1391"/>
          <p:cNvCxnSpPr/>
          <p:nvPr/>
        </p:nvCxnSpPr>
        <p:spPr>
          <a:xfrm flipH="1" rot="10800000">
            <a:off x="2998650" y="3199900"/>
            <a:ext cx="1700700" cy="9510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Shape 1396"/>
          <p:cNvSpPr/>
          <p:nvPr/>
        </p:nvSpPr>
        <p:spPr>
          <a:xfrm rot="10800000">
            <a:off x="1527025" y="492725"/>
            <a:ext cx="2915400" cy="37197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397" name="Shape 1397"/>
          <p:cNvPicPr preferRelativeResize="0"/>
          <p:nvPr/>
        </p:nvPicPr>
        <p:blipFill>
          <a:blip r:embed="rId3">
            <a:alphaModFix/>
          </a:blip>
          <a:stretch>
            <a:fillRect/>
          </a:stretch>
        </p:blipFill>
        <p:spPr>
          <a:xfrm>
            <a:off x="2623800" y="3697774"/>
            <a:ext cx="737228" cy="847800"/>
          </a:xfrm>
          <a:prstGeom prst="rect">
            <a:avLst/>
          </a:prstGeom>
          <a:noFill/>
          <a:ln>
            <a:noFill/>
          </a:ln>
        </p:spPr>
      </p:pic>
      <p:sp>
        <p:nvSpPr>
          <p:cNvPr id="1398" name="Shape 1398"/>
          <p:cNvSpPr txBox="1"/>
          <p:nvPr/>
        </p:nvSpPr>
        <p:spPr>
          <a:xfrm>
            <a:off x="2304525" y="36977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399" name="Shape 1399"/>
          <p:cNvPicPr preferRelativeResize="0"/>
          <p:nvPr/>
        </p:nvPicPr>
        <p:blipFill>
          <a:blip r:embed="rId3">
            <a:alphaModFix/>
          </a:blip>
          <a:stretch>
            <a:fillRect/>
          </a:stretch>
        </p:blipFill>
        <p:spPr>
          <a:xfrm>
            <a:off x="2623788" y="1455424"/>
            <a:ext cx="737228" cy="847800"/>
          </a:xfrm>
          <a:prstGeom prst="rect">
            <a:avLst/>
          </a:prstGeom>
          <a:noFill/>
          <a:ln>
            <a:noFill/>
          </a:ln>
        </p:spPr>
      </p:pic>
      <p:sp>
        <p:nvSpPr>
          <p:cNvPr id="1400" name="Shape 1400"/>
          <p:cNvSpPr txBox="1"/>
          <p:nvPr/>
        </p:nvSpPr>
        <p:spPr>
          <a:xfrm>
            <a:off x="2304513" y="14554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401" name="Shape 1401"/>
          <p:cNvSpPr/>
          <p:nvPr/>
        </p:nvSpPr>
        <p:spPr>
          <a:xfrm>
            <a:off x="2121434" y="1117700"/>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02" name="Shape 1402"/>
          <p:cNvCxnSpPr/>
          <p:nvPr/>
        </p:nvCxnSpPr>
        <p:spPr>
          <a:xfrm rot="10800000">
            <a:off x="2707000" y="2825200"/>
            <a:ext cx="333000" cy="1325700"/>
          </a:xfrm>
          <a:prstGeom prst="straightConnector1">
            <a:avLst/>
          </a:prstGeom>
          <a:noFill/>
          <a:ln cap="flat" cmpd="sng" w="28575">
            <a:solidFill>
              <a:srgbClr val="FF0000"/>
            </a:solidFill>
            <a:prstDash val="solid"/>
            <a:round/>
            <a:headEnd len="med" w="med" type="none"/>
            <a:tailEnd len="med" w="med" type="triangle"/>
          </a:ln>
        </p:spPr>
      </p:cxnSp>
      <p:cxnSp>
        <p:nvCxnSpPr>
          <p:cNvPr id="1403" name="Shape 1403"/>
          <p:cNvCxnSpPr/>
          <p:nvPr/>
        </p:nvCxnSpPr>
        <p:spPr>
          <a:xfrm flipH="1" rot="10800000">
            <a:off x="3040000" y="3651400"/>
            <a:ext cx="146400" cy="499500"/>
          </a:xfrm>
          <a:prstGeom prst="straightConnector1">
            <a:avLst/>
          </a:prstGeom>
          <a:noFill/>
          <a:ln cap="flat" cmpd="sng" w="28575">
            <a:solidFill>
              <a:srgbClr val="FF0000"/>
            </a:solidFill>
            <a:prstDash val="solid"/>
            <a:round/>
            <a:headEnd len="med" w="med" type="none"/>
            <a:tailEnd len="med" w="med" type="triangle"/>
          </a:ln>
        </p:spPr>
      </p:cxnSp>
      <p:sp>
        <p:nvSpPr>
          <p:cNvPr id="1404" name="Shape 14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cxnSp>
        <p:nvCxnSpPr>
          <p:cNvPr id="1405" name="Shape 1405"/>
          <p:cNvCxnSpPr/>
          <p:nvPr/>
        </p:nvCxnSpPr>
        <p:spPr>
          <a:xfrm>
            <a:off x="2984750" y="1943575"/>
            <a:ext cx="2061600" cy="409500"/>
          </a:xfrm>
          <a:prstGeom prst="straightConnector1">
            <a:avLst/>
          </a:prstGeom>
          <a:noFill/>
          <a:ln cap="flat" cmpd="sng" w="28575">
            <a:solidFill>
              <a:schemeClr val="dk2"/>
            </a:solidFill>
            <a:prstDash val="solid"/>
            <a:round/>
            <a:headEnd len="med" w="med" type="none"/>
            <a:tailEnd len="med" w="med" type="triangle"/>
          </a:ln>
        </p:spPr>
      </p:cxnSp>
      <p:sp>
        <p:nvSpPr>
          <p:cNvPr id="1406" name="Shape 1406"/>
          <p:cNvSpPr txBox="1"/>
          <p:nvPr/>
        </p:nvSpPr>
        <p:spPr>
          <a:xfrm>
            <a:off x="4088425" y="18367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V2</a:t>
            </a:r>
            <a:endParaRPr/>
          </a:p>
        </p:txBody>
      </p:sp>
      <p:cxnSp>
        <p:nvCxnSpPr>
          <p:cNvPr id="1407" name="Shape 1407"/>
          <p:cNvCxnSpPr/>
          <p:nvPr/>
        </p:nvCxnSpPr>
        <p:spPr>
          <a:xfrm flipH="1" rot="10800000">
            <a:off x="2998650" y="3199900"/>
            <a:ext cx="1700700" cy="9510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Shape 1412"/>
          <p:cNvSpPr/>
          <p:nvPr/>
        </p:nvSpPr>
        <p:spPr>
          <a:xfrm rot="10800000">
            <a:off x="1527025" y="492725"/>
            <a:ext cx="2915400" cy="3719700"/>
          </a:xfrm>
          <a:prstGeom prst="triangle">
            <a:avLst>
              <a:gd fmla="val 50000" name="adj"/>
            </a:avLst>
          </a:prstGeom>
          <a:solidFill>
            <a:srgbClr val="FFFFFF"/>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413" name="Shape 1413"/>
          <p:cNvPicPr preferRelativeResize="0"/>
          <p:nvPr/>
        </p:nvPicPr>
        <p:blipFill>
          <a:blip r:embed="rId3">
            <a:alphaModFix/>
          </a:blip>
          <a:stretch>
            <a:fillRect/>
          </a:stretch>
        </p:blipFill>
        <p:spPr>
          <a:xfrm>
            <a:off x="2623800" y="3697774"/>
            <a:ext cx="737228" cy="847800"/>
          </a:xfrm>
          <a:prstGeom prst="rect">
            <a:avLst/>
          </a:prstGeom>
          <a:noFill/>
          <a:ln>
            <a:noFill/>
          </a:ln>
        </p:spPr>
      </p:pic>
      <p:sp>
        <p:nvSpPr>
          <p:cNvPr id="1414" name="Shape 1414"/>
          <p:cNvSpPr txBox="1"/>
          <p:nvPr/>
        </p:nvSpPr>
        <p:spPr>
          <a:xfrm>
            <a:off x="2304525" y="36977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415" name="Shape 1415"/>
          <p:cNvPicPr preferRelativeResize="0"/>
          <p:nvPr/>
        </p:nvPicPr>
        <p:blipFill>
          <a:blip r:embed="rId3">
            <a:alphaModFix/>
          </a:blip>
          <a:stretch>
            <a:fillRect/>
          </a:stretch>
        </p:blipFill>
        <p:spPr>
          <a:xfrm>
            <a:off x="2623788" y="1455424"/>
            <a:ext cx="737228" cy="847800"/>
          </a:xfrm>
          <a:prstGeom prst="rect">
            <a:avLst/>
          </a:prstGeom>
          <a:noFill/>
          <a:ln>
            <a:noFill/>
          </a:ln>
        </p:spPr>
      </p:pic>
      <p:sp>
        <p:nvSpPr>
          <p:cNvPr id="1416" name="Shape 1416"/>
          <p:cNvSpPr txBox="1"/>
          <p:nvPr/>
        </p:nvSpPr>
        <p:spPr>
          <a:xfrm>
            <a:off x="2304513" y="14554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417" name="Shape 1417"/>
          <p:cNvSpPr/>
          <p:nvPr/>
        </p:nvSpPr>
        <p:spPr>
          <a:xfrm>
            <a:off x="2121434" y="1117700"/>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8" name="Shape 1418"/>
          <p:cNvSpPr/>
          <p:nvPr/>
        </p:nvSpPr>
        <p:spPr>
          <a:xfrm rot="10800000">
            <a:off x="3636850" y="825875"/>
            <a:ext cx="2915400" cy="37197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19" name="Shape 1419"/>
          <p:cNvCxnSpPr/>
          <p:nvPr/>
        </p:nvCxnSpPr>
        <p:spPr>
          <a:xfrm flipH="1" rot="10800000">
            <a:off x="2998650" y="3199900"/>
            <a:ext cx="1700700" cy="951000"/>
          </a:xfrm>
          <a:prstGeom prst="straightConnector1">
            <a:avLst/>
          </a:prstGeom>
          <a:noFill/>
          <a:ln cap="flat" cmpd="sng" w="28575">
            <a:solidFill>
              <a:srgbClr val="00FF00"/>
            </a:solidFill>
            <a:prstDash val="solid"/>
            <a:round/>
            <a:headEnd len="med" w="med" type="none"/>
            <a:tailEnd len="med" w="med" type="triangle"/>
          </a:ln>
        </p:spPr>
      </p:cxnSp>
      <p:cxnSp>
        <p:nvCxnSpPr>
          <p:cNvPr id="1420" name="Shape 1420"/>
          <p:cNvCxnSpPr/>
          <p:nvPr/>
        </p:nvCxnSpPr>
        <p:spPr>
          <a:xfrm rot="10800000">
            <a:off x="2707000" y="2825200"/>
            <a:ext cx="333000" cy="1325700"/>
          </a:xfrm>
          <a:prstGeom prst="straightConnector1">
            <a:avLst/>
          </a:prstGeom>
          <a:noFill/>
          <a:ln cap="flat" cmpd="sng" w="28575">
            <a:solidFill>
              <a:srgbClr val="FF0000"/>
            </a:solidFill>
            <a:prstDash val="solid"/>
            <a:round/>
            <a:headEnd len="med" w="med" type="none"/>
            <a:tailEnd len="med" w="med" type="triangle"/>
          </a:ln>
        </p:spPr>
      </p:cxnSp>
      <p:cxnSp>
        <p:nvCxnSpPr>
          <p:cNvPr id="1421" name="Shape 1421"/>
          <p:cNvCxnSpPr/>
          <p:nvPr/>
        </p:nvCxnSpPr>
        <p:spPr>
          <a:xfrm flipH="1" rot="10800000">
            <a:off x="3040000" y="3651400"/>
            <a:ext cx="146400" cy="499500"/>
          </a:xfrm>
          <a:prstGeom prst="straightConnector1">
            <a:avLst/>
          </a:prstGeom>
          <a:noFill/>
          <a:ln cap="flat" cmpd="sng" w="28575">
            <a:solidFill>
              <a:srgbClr val="FF0000"/>
            </a:solidFill>
            <a:prstDash val="solid"/>
            <a:round/>
            <a:headEnd len="med" w="med" type="none"/>
            <a:tailEnd len="med" w="med" type="triangle"/>
          </a:ln>
        </p:spPr>
      </p:cxnSp>
      <p:sp>
        <p:nvSpPr>
          <p:cNvPr id="1422" name="Shape 14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cxnSp>
        <p:nvCxnSpPr>
          <p:cNvPr id="1423" name="Shape 1423"/>
          <p:cNvCxnSpPr/>
          <p:nvPr/>
        </p:nvCxnSpPr>
        <p:spPr>
          <a:xfrm>
            <a:off x="2984750" y="1943575"/>
            <a:ext cx="2061600" cy="409500"/>
          </a:xfrm>
          <a:prstGeom prst="straightConnector1">
            <a:avLst/>
          </a:prstGeom>
          <a:noFill/>
          <a:ln cap="flat" cmpd="sng" w="28575">
            <a:solidFill>
              <a:schemeClr val="dk2"/>
            </a:solidFill>
            <a:prstDash val="solid"/>
            <a:round/>
            <a:headEnd len="med" w="med" type="none"/>
            <a:tailEnd len="med" w="med" type="triangle"/>
          </a:ln>
        </p:spPr>
      </p:cxnSp>
      <p:sp>
        <p:nvSpPr>
          <p:cNvPr id="1424" name="Shape 1424"/>
          <p:cNvSpPr txBox="1"/>
          <p:nvPr/>
        </p:nvSpPr>
        <p:spPr>
          <a:xfrm>
            <a:off x="4088425" y="18367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V2</a:t>
            </a:r>
            <a:endParaRPr/>
          </a:p>
        </p:txBody>
      </p:sp>
      <p:cxnSp>
        <p:nvCxnSpPr>
          <p:cNvPr id="1425" name="Shape 1425"/>
          <p:cNvCxnSpPr/>
          <p:nvPr/>
        </p:nvCxnSpPr>
        <p:spPr>
          <a:xfrm>
            <a:off x="3040000" y="4150900"/>
            <a:ext cx="2061600" cy="409500"/>
          </a:xfrm>
          <a:prstGeom prst="straightConnector1">
            <a:avLst/>
          </a:prstGeom>
          <a:noFill/>
          <a:ln cap="flat" cmpd="sng" w="28575">
            <a:solidFill>
              <a:schemeClr val="dk2"/>
            </a:solidFill>
            <a:prstDash val="solid"/>
            <a:round/>
            <a:headEnd len="med" w="med" type="none"/>
            <a:tailEnd len="med" w="med" type="triangle"/>
          </a:ln>
        </p:spPr>
      </p:cxnSp>
      <p:sp>
        <p:nvSpPr>
          <p:cNvPr id="1426" name="Shape 1426"/>
          <p:cNvSpPr txBox="1"/>
          <p:nvPr/>
        </p:nvSpPr>
        <p:spPr>
          <a:xfrm>
            <a:off x="4255050" y="4087694"/>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V2</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Shape 1431"/>
          <p:cNvSpPr/>
          <p:nvPr/>
        </p:nvSpPr>
        <p:spPr>
          <a:xfrm rot="10800000">
            <a:off x="1527025" y="492725"/>
            <a:ext cx="2915400" cy="3719700"/>
          </a:xfrm>
          <a:prstGeom prst="triangle">
            <a:avLst>
              <a:gd fmla="val 50000" name="adj"/>
            </a:avLst>
          </a:prstGeom>
          <a:solidFill>
            <a:srgbClr val="FFFFFF"/>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432" name="Shape 1432"/>
          <p:cNvPicPr preferRelativeResize="0"/>
          <p:nvPr/>
        </p:nvPicPr>
        <p:blipFill>
          <a:blip r:embed="rId3">
            <a:alphaModFix/>
          </a:blip>
          <a:stretch>
            <a:fillRect/>
          </a:stretch>
        </p:blipFill>
        <p:spPr>
          <a:xfrm>
            <a:off x="2623800" y="3697774"/>
            <a:ext cx="737228" cy="847800"/>
          </a:xfrm>
          <a:prstGeom prst="rect">
            <a:avLst/>
          </a:prstGeom>
          <a:noFill/>
          <a:ln>
            <a:noFill/>
          </a:ln>
        </p:spPr>
      </p:pic>
      <p:sp>
        <p:nvSpPr>
          <p:cNvPr id="1433" name="Shape 1433"/>
          <p:cNvSpPr txBox="1"/>
          <p:nvPr/>
        </p:nvSpPr>
        <p:spPr>
          <a:xfrm>
            <a:off x="2304525" y="36977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434" name="Shape 1434"/>
          <p:cNvPicPr preferRelativeResize="0"/>
          <p:nvPr/>
        </p:nvPicPr>
        <p:blipFill>
          <a:blip r:embed="rId3">
            <a:alphaModFix/>
          </a:blip>
          <a:stretch>
            <a:fillRect/>
          </a:stretch>
        </p:blipFill>
        <p:spPr>
          <a:xfrm>
            <a:off x="2623788" y="1455424"/>
            <a:ext cx="737228" cy="847800"/>
          </a:xfrm>
          <a:prstGeom prst="rect">
            <a:avLst/>
          </a:prstGeom>
          <a:noFill/>
          <a:ln>
            <a:noFill/>
          </a:ln>
        </p:spPr>
      </p:pic>
      <p:sp>
        <p:nvSpPr>
          <p:cNvPr id="1435" name="Shape 1435"/>
          <p:cNvSpPr txBox="1"/>
          <p:nvPr/>
        </p:nvSpPr>
        <p:spPr>
          <a:xfrm>
            <a:off x="2304513" y="14554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436" name="Shape 1436"/>
          <p:cNvSpPr/>
          <p:nvPr/>
        </p:nvSpPr>
        <p:spPr>
          <a:xfrm>
            <a:off x="2121434" y="1117700"/>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7" name="Shape 1437"/>
          <p:cNvSpPr/>
          <p:nvPr/>
        </p:nvSpPr>
        <p:spPr>
          <a:xfrm rot="10800000">
            <a:off x="3636850" y="825875"/>
            <a:ext cx="2915400" cy="37197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38" name="Shape 1438"/>
          <p:cNvCxnSpPr/>
          <p:nvPr/>
        </p:nvCxnSpPr>
        <p:spPr>
          <a:xfrm flipH="1" rot="10800000">
            <a:off x="2998650" y="3199900"/>
            <a:ext cx="1700700" cy="951000"/>
          </a:xfrm>
          <a:prstGeom prst="straightConnector1">
            <a:avLst/>
          </a:prstGeom>
          <a:noFill/>
          <a:ln cap="flat" cmpd="sng" w="28575">
            <a:solidFill>
              <a:srgbClr val="FF0000"/>
            </a:solidFill>
            <a:prstDash val="solid"/>
            <a:round/>
            <a:headEnd len="med" w="med" type="none"/>
            <a:tailEnd len="med" w="med" type="triangle"/>
          </a:ln>
        </p:spPr>
      </p:cxnSp>
      <p:cxnSp>
        <p:nvCxnSpPr>
          <p:cNvPr id="1439" name="Shape 1439"/>
          <p:cNvCxnSpPr/>
          <p:nvPr/>
        </p:nvCxnSpPr>
        <p:spPr>
          <a:xfrm rot="10800000">
            <a:off x="2707000" y="2825200"/>
            <a:ext cx="333000" cy="1325700"/>
          </a:xfrm>
          <a:prstGeom prst="straightConnector1">
            <a:avLst/>
          </a:prstGeom>
          <a:noFill/>
          <a:ln cap="flat" cmpd="sng" w="28575">
            <a:solidFill>
              <a:srgbClr val="00FF00"/>
            </a:solidFill>
            <a:prstDash val="solid"/>
            <a:round/>
            <a:headEnd len="med" w="med" type="none"/>
            <a:tailEnd len="med" w="med" type="triangle"/>
          </a:ln>
        </p:spPr>
      </p:cxnSp>
      <p:cxnSp>
        <p:nvCxnSpPr>
          <p:cNvPr id="1440" name="Shape 1440"/>
          <p:cNvCxnSpPr/>
          <p:nvPr/>
        </p:nvCxnSpPr>
        <p:spPr>
          <a:xfrm flipH="1" rot="10800000">
            <a:off x="3040000" y="3651400"/>
            <a:ext cx="146400" cy="499500"/>
          </a:xfrm>
          <a:prstGeom prst="straightConnector1">
            <a:avLst/>
          </a:prstGeom>
          <a:noFill/>
          <a:ln cap="flat" cmpd="sng" w="28575">
            <a:solidFill>
              <a:srgbClr val="00FF00"/>
            </a:solidFill>
            <a:prstDash val="solid"/>
            <a:round/>
            <a:headEnd len="med" w="med" type="none"/>
            <a:tailEnd len="med" w="med" type="triangle"/>
          </a:ln>
        </p:spPr>
      </p:cxnSp>
      <p:sp>
        <p:nvSpPr>
          <p:cNvPr id="1441" name="Shape 14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cxnSp>
        <p:nvCxnSpPr>
          <p:cNvPr id="1442" name="Shape 1442"/>
          <p:cNvCxnSpPr/>
          <p:nvPr/>
        </p:nvCxnSpPr>
        <p:spPr>
          <a:xfrm>
            <a:off x="2984750" y="1943575"/>
            <a:ext cx="2061600" cy="409500"/>
          </a:xfrm>
          <a:prstGeom prst="straightConnector1">
            <a:avLst/>
          </a:prstGeom>
          <a:noFill/>
          <a:ln cap="flat" cmpd="sng" w="28575">
            <a:solidFill>
              <a:schemeClr val="dk2"/>
            </a:solidFill>
            <a:prstDash val="solid"/>
            <a:round/>
            <a:headEnd len="med" w="med" type="none"/>
            <a:tailEnd len="med" w="med" type="triangle"/>
          </a:ln>
        </p:spPr>
      </p:cxnSp>
      <p:sp>
        <p:nvSpPr>
          <p:cNvPr id="1443" name="Shape 1443"/>
          <p:cNvSpPr txBox="1"/>
          <p:nvPr/>
        </p:nvSpPr>
        <p:spPr>
          <a:xfrm>
            <a:off x="4088425" y="18367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V2</a:t>
            </a:r>
            <a:endParaRPr/>
          </a:p>
        </p:txBody>
      </p:sp>
      <p:cxnSp>
        <p:nvCxnSpPr>
          <p:cNvPr id="1444" name="Shape 1444"/>
          <p:cNvCxnSpPr/>
          <p:nvPr/>
        </p:nvCxnSpPr>
        <p:spPr>
          <a:xfrm>
            <a:off x="3040000" y="4150900"/>
            <a:ext cx="2061600" cy="409500"/>
          </a:xfrm>
          <a:prstGeom prst="straightConnector1">
            <a:avLst/>
          </a:prstGeom>
          <a:noFill/>
          <a:ln cap="flat" cmpd="sng" w="28575">
            <a:solidFill>
              <a:schemeClr val="dk2"/>
            </a:solidFill>
            <a:prstDash val="solid"/>
            <a:round/>
            <a:headEnd len="med" w="med" type="none"/>
            <a:tailEnd len="med" w="med" type="triangle"/>
          </a:ln>
        </p:spPr>
      </p:cxnSp>
      <p:sp>
        <p:nvSpPr>
          <p:cNvPr id="1445" name="Shape 1445"/>
          <p:cNvSpPr txBox="1"/>
          <p:nvPr/>
        </p:nvSpPr>
        <p:spPr>
          <a:xfrm>
            <a:off x="4255050" y="4087694"/>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V2</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pic>
        <p:nvPicPr>
          <p:cNvPr descr="Obstacle avoidance using velocity obstacles.  A velocity vector that is out of the yellow velocity kbstacles is guaranteed to avoid all static and moving obstacles.  Center for Robotics Research, Ariel University Center." id="1450" name="Shape 1450" title="Avoiding moving obstacles">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Shape 14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How do we select velocities?</a:t>
            </a:r>
            <a:endParaRPr/>
          </a:p>
        </p:txBody>
      </p:sp>
      <p:sp>
        <p:nvSpPr>
          <p:cNvPr id="1456" name="Shape 14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no"/>
              <a:t>For each agent:</a:t>
            </a:r>
            <a:endParaRPr/>
          </a:p>
          <a:p>
            <a:pPr indent="-317500" lvl="1" marL="914400" rtl="0">
              <a:spcBef>
                <a:spcPts val="0"/>
              </a:spcBef>
              <a:spcAft>
                <a:spcPts val="0"/>
              </a:spcAft>
              <a:buSzPts val="1400"/>
              <a:buChar char="○"/>
            </a:pPr>
            <a:r>
              <a:rPr lang="no"/>
              <a:t>Find velocity object for all other agents</a:t>
            </a:r>
            <a:endParaRPr/>
          </a:p>
          <a:p>
            <a:pPr indent="-317500" lvl="1" marL="914400" rtl="0">
              <a:spcBef>
                <a:spcPts val="0"/>
              </a:spcBef>
              <a:spcAft>
                <a:spcPts val="0"/>
              </a:spcAft>
              <a:buSzPts val="1400"/>
              <a:buChar char="○"/>
            </a:pPr>
            <a:r>
              <a:rPr lang="no"/>
              <a:t>Constrain velocity choices based on dynamics model</a:t>
            </a:r>
            <a:endParaRPr/>
          </a:p>
          <a:p>
            <a:pPr indent="-317500" lvl="1" marL="914400" rtl="0">
              <a:spcBef>
                <a:spcPts val="0"/>
              </a:spcBef>
              <a:spcAft>
                <a:spcPts val="0"/>
              </a:spcAft>
              <a:buSzPts val="1400"/>
              <a:buChar char="○"/>
            </a:pPr>
            <a:r>
              <a:rPr lang="no"/>
              <a:t>Find a preferred velocity</a:t>
            </a:r>
            <a:endParaRPr/>
          </a:p>
          <a:p>
            <a:pPr indent="-317500" lvl="1" marL="914400" rtl="0">
              <a:spcBef>
                <a:spcPts val="0"/>
              </a:spcBef>
              <a:spcAft>
                <a:spcPts val="0"/>
              </a:spcAft>
              <a:buSzPts val="1400"/>
              <a:buChar char="○"/>
            </a:pPr>
            <a:r>
              <a:rPr lang="no"/>
              <a:t>Choose the velocity closest to preferred velocity</a:t>
            </a:r>
            <a:endParaRPr/>
          </a:p>
        </p:txBody>
      </p:sp>
      <p:pic>
        <p:nvPicPr>
          <p:cNvPr id="1457" name="Shape 1457"/>
          <p:cNvPicPr preferRelativeResize="0"/>
          <p:nvPr/>
        </p:nvPicPr>
        <p:blipFill>
          <a:blip r:embed="rId3">
            <a:alphaModFix/>
          </a:blip>
          <a:stretch>
            <a:fillRect/>
          </a:stretch>
        </p:blipFill>
        <p:spPr>
          <a:xfrm>
            <a:off x="1519225" y="3273163"/>
            <a:ext cx="6105525" cy="101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Shape 14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Velocity Obstacles</a:t>
            </a:r>
            <a:endParaRPr/>
          </a:p>
        </p:txBody>
      </p:sp>
      <p:sp>
        <p:nvSpPr>
          <p:cNvPr id="1463" name="Shape 14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sz="3000"/>
              <a:t>Pros</a:t>
            </a:r>
            <a:endParaRPr sz="3000"/>
          </a:p>
          <a:p>
            <a:pPr indent="-342900" lvl="0" marL="457200" rtl="0">
              <a:spcBef>
                <a:spcPts val="1600"/>
              </a:spcBef>
              <a:spcAft>
                <a:spcPts val="0"/>
              </a:spcAft>
              <a:buSzPts val="1800"/>
              <a:buChar char="●"/>
            </a:pPr>
            <a:r>
              <a:rPr lang="no"/>
              <a:t>We don’t need everyone’s path</a:t>
            </a:r>
            <a:endParaRPr/>
          </a:p>
          <a:p>
            <a:pPr indent="-342900" lvl="0" marL="457200" rtl="0">
              <a:spcBef>
                <a:spcPts val="0"/>
              </a:spcBef>
              <a:spcAft>
                <a:spcPts val="0"/>
              </a:spcAft>
              <a:buSzPts val="1800"/>
              <a:buChar char="●"/>
            </a:pPr>
            <a:r>
              <a:rPr lang="no"/>
              <a:t>Cut back on communication</a:t>
            </a:r>
            <a:endParaRPr/>
          </a:p>
          <a:p>
            <a:pPr indent="0" lvl="0" marL="0" rtl="0">
              <a:spcBef>
                <a:spcPts val="1600"/>
              </a:spcBef>
              <a:spcAft>
                <a:spcPts val="0"/>
              </a:spcAft>
              <a:buNone/>
            </a:pPr>
            <a:r>
              <a:rPr lang="no" sz="3000"/>
              <a:t>Cons</a:t>
            </a:r>
            <a:endParaRPr sz="3000"/>
          </a:p>
          <a:p>
            <a:pPr indent="-342900" lvl="0" marL="457200" rtl="0">
              <a:spcBef>
                <a:spcPts val="1600"/>
              </a:spcBef>
              <a:spcAft>
                <a:spcPts val="0"/>
              </a:spcAft>
              <a:buSzPts val="1800"/>
              <a:buChar char="●"/>
            </a:pPr>
            <a:r>
              <a:rPr lang="no"/>
              <a:t>Can lead to oscillations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pic>
        <p:nvPicPr>
          <p:cNvPr id="1468" name="Shape 1468"/>
          <p:cNvPicPr preferRelativeResize="0"/>
          <p:nvPr/>
        </p:nvPicPr>
        <p:blipFill>
          <a:blip r:embed="rId3">
            <a:alphaModFix/>
          </a:blip>
          <a:stretch>
            <a:fillRect/>
          </a:stretch>
        </p:blipFill>
        <p:spPr>
          <a:xfrm>
            <a:off x="1416025" y="3269024"/>
            <a:ext cx="737228" cy="847800"/>
          </a:xfrm>
          <a:prstGeom prst="rect">
            <a:avLst/>
          </a:prstGeom>
          <a:noFill/>
          <a:ln>
            <a:noFill/>
          </a:ln>
        </p:spPr>
      </p:pic>
      <p:sp>
        <p:nvSpPr>
          <p:cNvPr id="1469" name="Shape 1469"/>
          <p:cNvSpPr txBox="1"/>
          <p:nvPr/>
        </p:nvSpPr>
        <p:spPr>
          <a:xfrm>
            <a:off x="1096750" y="32690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470" name="Shape 1470"/>
          <p:cNvPicPr preferRelativeResize="0"/>
          <p:nvPr/>
        </p:nvPicPr>
        <p:blipFill>
          <a:blip r:embed="rId3">
            <a:alphaModFix/>
          </a:blip>
          <a:stretch>
            <a:fillRect/>
          </a:stretch>
        </p:blipFill>
        <p:spPr>
          <a:xfrm>
            <a:off x="1416013" y="1026674"/>
            <a:ext cx="737228" cy="847800"/>
          </a:xfrm>
          <a:prstGeom prst="rect">
            <a:avLst/>
          </a:prstGeom>
          <a:noFill/>
          <a:ln>
            <a:noFill/>
          </a:ln>
        </p:spPr>
      </p:pic>
      <p:sp>
        <p:nvSpPr>
          <p:cNvPr id="1471" name="Shape 1471"/>
          <p:cNvSpPr txBox="1"/>
          <p:nvPr/>
        </p:nvSpPr>
        <p:spPr>
          <a:xfrm>
            <a:off x="1096738" y="10266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472" name="Shape 1472"/>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473" name="Shape 1473"/>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474" name="Shape 1474"/>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475" name="Shape 1475"/>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pic>
        <p:nvPicPr>
          <p:cNvPr id="1480" name="Shape 1480"/>
          <p:cNvPicPr preferRelativeResize="0"/>
          <p:nvPr/>
        </p:nvPicPr>
        <p:blipFill>
          <a:blip r:embed="rId3">
            <a:alphaModFix/>
          </a:blip>
          <a:stretch>
            <a:fillRect/>
          </a:stretch>
        </p:blipFill>
        <p:spPr>
          <a:xfrm>
            <a:off x="1416025" y="3269024"/>
            <a:ext cx="737228" cy="847800"/>
          </a:xfrm>
          <a:prstGeom prst="rect">
            <a:avLst/>
          </a:prstGeom>
          <a:noFill/>
          <a:ln>
            <a:noFill/>
          </a:ln>
        </p:spPr>
      </p:pic>
      <p:sp>
        <p:nvSpPr>
          <p:cNvPr id="1481" name="Shape 1481"/>
          <p:cNvSpPr txBox="1"/>
          <p:nvPr/>
        </p:nvSpPr>
        <p:spPr>
          <a:xfrm>
            <a:off x="1096750" y="32690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482" name="Shape 1482"/>
          <p:cNvPicPr preferRelativeResize="0"/>
          <p:nvPr/>
        </p:nvPicPr>
        <p:blipFill>
          <a:blip r:embed="rId3">
            <a:alphaModFix/>
          </a:blip>
          <a:stretch>
            <a:fillRect/>
          </a:stretch>
        </p:blipFill>
        <p:spPr>
          <a:xfrm>
            <a:off x="1416013" y="1026674"/>
            <a:ext cx="737228" cy="847800"/>
          </a:xfrm>
          <a:prstGeom prst="rect">
            <a:avLst/>
          </a:prstGeom>
          <a:noFill/>
          <a:ln>
            <a:noFill/>
          </a:ln>
        </p:spPr>
      </p:pic>
      <p:sp>
        <p:nvSpPr>
          <p:cNvPr id="1483" name="Shape 1483"/>
          <p:cNvSpPr txBox="1"/>
          <p:nvPr/>
        </p:nvSpPr>
        <p:spPr>
          <a:xfrm>
            <a:off x="1096738" y="10266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484" name="Shape 1484"/>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485" name="Shape 1485"/>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486" name="Shape 1486"/>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487" name="Shape 1487"/>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cxnSp>
        <p:nvCxnSpPr>
          <p:cNvPr id="1488" name="Shape 1488"/>
          <p:cNvCxnSpPr/>
          <p:nvPr/>
        </p:nvCxnSpPr>
        <p:spPr>
          <a:xfrm flipH="1" rot="10800000">
            <a:off x="1797500" y="3185925"/>
            <a:ext cx="1520400" cy="549600"/>
          </a:xfrm>
          <a:prstGeom prst="straightConnector1">
            <a:avLst/>
          </a:prstGeom>
          <a:noFill/>
          <a:ln cap="flat" cmpd="sng" w="28575">
            <a:solidFill>
              <a:srgbClr val="00FF00"/>
            </a:solidFill>
            <a:prstDash val="solid"/>
            <a:round/>
            <a:headEnd len="med" w="med" type="none"/>
            <a:tailEnd len="med" w="med" type="triangle"/>
          </a:ln>
        </p:spPr>
      </p:cxnSp>
      <p:cxnSp>
        <p:nvCxnSpPr>
          <p:cNvPr id="1489" name="Shape 1489"/>
          <p:cNvCxnSpPr/>
          <p:nvPr/>
        </p:nvCxnSpPr>
        <p:spPr>
          <a:xfrm>
            <a:off x="1769425" y="1534725"/>
            <a:ext cx="1548600" cy="7005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pic>
        <p:nvPicPr>
          <p:cNvPr id="1494" name="Shape 1494"/>
          <p:cNvPicPr preferRelativeResize="0"/>
          <p:nvPr/>
        </p:nvPicPr>
        <p:blipFill>
          <a:blip r:embed="rId3">
            <a:alphaModFix/>
          </a:blip>
          <a:stretch>
            <a:fillRect/>
          </a:stretch>
        </p:blipFill>
        <p:spPr>
          <a:xfrm>
            <a:off x="1797025" y="3116624"/>
            <a:ext cx="737228" cy="847800"/>
          </a:xfrm>
          <a:prstGeom prst="rect">
            <a:avLst/>
          </a:prstGeom>
          <a:noFill/>
          <a:ln>
            <a:noFill/>
          </a:ln>
        </p:spPr>
      </p:pic>
      <p:sp>
        <p:nvSpPr>
          <p:cNvPr id="1495" name="Shape 1495"/>
          <p:cNvSpPr txBox="1"/>
          <p:nvPr/>
        </p:nvSpPr>
        <p:spPr>
          <a:xfrm>
            <a:off x="1477750" y="31166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496" name="Shape 1496"/>
          <p:cNvPicPr preferRelativeResize="0"/>
          <p:nvPr/>
        </p:nvPicPr>
        <p:blipFill>
          <a:blip r:embed="rId3">
            <a:alphaModFix/>
          </a:blip>
          <a:stretch>
            <a:fillRect/>
          </a:stretch>
        </p:blipFill>
        <p:spPr>
          <a:xfrm>
            <a:off x="1797013" y="1255274"/>
            <a:ext cx="737228" cy="847800"/>
          </a:xfrm>
          <a:prstGeom prst="rect">
            <a:avLst/>
          </a:prstGeom>
          <a:noFill/>
          <a:ln>
            <a:noFill/>
          </a:ln>
        </p:spPr>
      </p:pic>
      <p:sp>
        <p:nvSpPr>
          <p:cNvPr id="1497" name="Shape 1497"/>
          <p:cNvSpPr txBox="1"/>
          <p:nvPr/>
        </p:nvSpPr>
        <p:spPr>
          <a:xfrm>
            <a:off x="1477738" y="12552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498" name="Shape 1498"/>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499" name="Shape 1499"/>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500" name="Shape 1500"/>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501" name="Shape 1501"/>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cxnSp>
        <p:nvCxnSpPr>
          <p:cNvPr id="1502" name="Shape 1502"/>
          <p:cNvCxnSpPr/>
          <p:nvPr/>
        </p:nvCxnSpPr>
        <p:spPr>
          <a:xfrm flipH="1" rot="10800000">
            <a:off x="2193075" y="3033525"/>
            <a:ext cx="1520400" cy="549600"/>
          </a:xfrm>
          <a:prstGeom prst="straightConnector1">
            <a:avLst/>
          </a:prstGeom>
          <a:noFill/>
          <a:ln cap="flat" cmpd="sng" w="28575">
            <a:solidFill>
              <a:srgbClr val="00FF00"/>
            </a:solidFill>
            <a:prstDash val="solid"/>
            <a:round/>
            <a:headEnd len="med" w="med" type="none"/>
            <a:tailEnd len="med" w="med" type="triangle"/>
          </a:ln>
        </p:spPr>
      </p:cxnSp>
      <p:cxnSp>
        <p:nvCxnSpPr>
          <p:cNvPr id="1503" name="Shape 1503"/>
          <p:cNvCxnSpPr/>
          <p:nvPr/>
        </p:nvCxnSpPr>
        <p:spPr>
          <a:xfrm>
            <a:off x="2164875" y="1721775"/>
            <a:ext cx="1548600" cy="7005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p:nvPr/>
        </p:nvSpPr>
        <p:spPr>
          <a:xfrm>
            <a:off x="2298625" y="1371975"/>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46" name="Shape 146"/>
          <p:cNvSpPr/>
          <p:nvPr/>
        </p:nvSpPr>
        <p:spPr>
          <a:xfrm>
            <a:off x="2614350" y="1519063"/>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i="1"/>
          </a:p>
        </p:txBody>
      </p:sp>
      <p:sp>
        <p:nvSpPr>
          <p:cNvPr id="147" name="Shape 147"/>
          <p:cNvSpPr/>
          <p:nvPr/>
        </p:nvSpPr>
        <p:spPr>
          <a:xfrm>
            <a:off x="2930075" y="1666150"/>
            <a:ext cx="3216300" cy="28785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no"/>
              <a:t>Agent i</a:t>
            </a:r>
            <a:endParaRPr i="1"/>
          </a:p>
        </p:txBody>
      </p:sp>
      <p:sp>
        <p:nvSpPr>
          <p:cNvPr id="148" name="Shape 148"/>
          <p:cNvSpPr txBox="1"/>
          <p:nvPr>
            <p:ph type="title"/>
          </p:nvPr>
        </p:nvSpPr>
        <p:spPr>
          <a:xfrm>
            <a:off x="311700" y="4711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o"/>
              <a:t>Algorithm Pipeline</a:t>
            </a:r>
            <a:endParaRPr/>
          </a:p>
          <a:p>
            <a:pPr indent="0" lvl="0" marL="0" rtl="0">
              <a:spcBef>
                <a:spcPts val="0"/>
              </a:spcBef>
              <a:spcAft>
                <a:spcPts val="0"/>
              </a:spcAft>
              <a:buNone/>
            </a:pPr>
            <a:r>
              <a:t/>
            </a:r>
            <a:endParaRPr/>
          </a:p>
        </p:txBody>
      </p:sp>
      <p:sp>
        <p:nvSpPr>
          <p:cNvPr id="149" name="Shape 149"/>
          <p:cNvSpPr/>
          <p:nvPr/>
        </p:nvSpPr>
        <p:spPr>
          <a:xfrm>
            <a:off x="3042725" y="1816300"/>
            <a:ext cx="1514400" cy="713400"/>
          </a:xfrm>
          <a:prstGeom prst="flowChartAlternateProcess">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Target Allocation</a:t>
            </a:r>
            <a:endParaRPr/>
          </a:p>
        </p:txBody>
      </p:sp>
      <p:sp>
        <p:nvSpPr>
          <p:cNvPr id="150" name="Shape 150"/>
          <p:cNvSpPr/>
          <p:nvPr/>
        </p:nvSpPr>
        <p:spPr>
          <a:xfrm>
            <a:off x="3806075" y="2696765"/>
            <a:ext cx="15144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Path Generation</a:t>
            </a:r>
            <a:endParaRPr/>
          </a:p>
        </p:txBody>
      </p:sp>
      <p:sp>
        <p:nvSpPr>
          <p:cNvPr id="151" name="Shape 151"/>
          <p:cNvSpPr/>
          <p:nvPr/>
        </p:nvSpPr>
        <p:spPr>
          <a:xfrm>
            <a:off x="4423800" y="3602246"/>
            <a:ext cx="1514400" cy="7134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
              <a:t>Conflict Resolution</a:t>
            </a:r>
            <a:endParaRPr/>
          </a:p>
        </p:txBody>
      </p:sp>
      <p:sp>
        <p:nvSpPr>
          <p:cNvPr id="152" name="Shape 152"/>
          <p:cNvSpPr/>
          <p:nvPr/>
        </p:nvSpPr>
        <p:spPr>
          <a:xfrm rot="5400000">
            <a:off x="4540325" y="2107325"/>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rot="5400000">
            <a:off x="5304835" y="3010604"/>
            <a:ext cx="6063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3233725" y="2571075"/>
            <a:ext cx="586500" cy="555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rot="-5400000">
            <a:off x="3852600" y="3425475"/>
            <a:ext cx="586500" cy="555900"/>
          </a:xfrm>
          <a:prstGeom prst="bentArrow">
            <a:avLst>
              <a:gd fmla="val 25000" name="adj1"/>
              <a:gd fmla="val 25000" name="adj2"/>
              <a:gd fmla="val 25000" name="adj3"/>
              <a:gd fmla="val 43750" name="adj4"/>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a:off x="696425" y="1795300"/>
            <a:ext cx="2233500" cy="75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i="1" lang="no"/>
              <a:t>Waypoints, World Model</a:t>
            </a:r>
            <a:endParaRPr i="1"/>
          </a:p>
        </p:txBody>
      </p:sp>
      <p:sp>
        <p:nvSpPr>
          <p:cNvPr id="157" name="Shape 157"/>
          <p:cNvSpPr/>
          <p:nvPr/>
        </p:nvSpPr>
        <p:spPr>
          <a:xfrm>
            <a:off x="6146375" y="3825000"/>
            <a:ext cx="2022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no"/>
              <a:t>Path Trajectory</a:t>
            </a:r>
            <a:endParaRPr i="1"/>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pic>
        <p:nvPicPr>
          <p:cNvPr id="1508" name="Shape 1508"/>
          <p:cNvPicPr preferRelativeResize="0"/>
          <p:nvPr/>
        </p:nvPicPr>
        <p:blipFill>
          <a:blip r:embed="rId3">
            <a:alphaModFix/>
          </a:blip>
          <a:stretch>
            <a:fillRect/>
          </a:stretch>
        </p:blipFill>
        <p:spPr>
          <a:xfrm>
            <a:off x="1797025" y="3116624"/>
            <a:ext cx="737228" cy="847800"/>
          </a:xfrm>
          <a:prstGeom prst="rect">
            <a:avLst/>
          </a:prstGeom>
          <a:noFill/>
          <a:ln>
            <a:noFill/>
          </a:ln>
        </p:spPr>
      </p:pic>
      <p:sp>
        <p:nvSpPr>
          <p:cNvPr id="1509" name="Shape 1509"/>
          <p:cNvSpPr txBox="1"/>
          <p:nvPr/>
        </p:nvSpPr>
        <p:spPr>
          <a:xfrm>
            <a:off x="1477750" y="31166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510" name="Shape 1510"/>
          <p:cNvPicPr preferRelativeResize="0"/>
          <p:nvPr/>
        </p:nvPicPr>
        <p:blipFill>
          <a:blip r:embed="rId3">
            <a:alphaModFix/>
          </a:blip>
          <a:stretch>
            <a:fillRect/>
          </a:stretch>
        </p:blipFill>
        <p:spPr>
          <a:xfrm>
            <a:off x="1797013" y="1255274"/>
            <a:ext cx="737228" cy="847800"/>
          </a:xfrm>
          <a:prstGeom prst="rect">
            <a:avLst/>
          </a:prstGeom>
          <a:noFill/>
          <a:ln>
            <a:noFill/>
          </a:ln>
        </p:spPr>
      </p:pic>
      <p:sp>
        <p:nvSpPr>
          <p:cNvPr id="1511" name="Shape 1511"/>
          <p:cNvSpPr txBox="1"/>
          <p:nvPr/>
        </p:nvSpPr>
        <p:spPr>
          <a:xfrm>
            <a:off x="1477738" y="12552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512" name="Shape 1512"/>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513" name="Shape 1513"/>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514" name="Shape 1514"/>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515" name="Shape 1515"/>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1516" name="Shape 1516"/>
          <p:cNvSpPr/>
          <p:nvPr/>
        </p:nvSpPr>
        <p:spPr>
          <a:xfrm rot="10800000">
            <a:off x="2193075" y="244725"/>
            <a:ext cx="2915400" cy="37197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17" name="Shape 1517"/>
          <p:cNvCxnSpPr/>
          <p:nvPr/>
        </p:nvCxnSpPr>
        <p:spPr>
          <a:xfrm flipH="1" rot="10800000">
            <a:off x="2193075" y="3033525"/>
            <a:ext cx="1520400" cy="549600"/>
          </a:xfrm>
          <a:prstGeom prst="straightConnector1">
            <a:avLst/>
          </a:prstGeom>
          <a:noFill/>
          <a:ln cap="flat" cmpd="sng" w="28575">
            <a:solidFill>
              <a:srgbClr val="FF0000"/>
            </a:solidFill>
            <a:prstDash val="solid"/>
            <a:round/>
            <a:headEnd len="med" w="med" type="none"/>
            <a:tailEnd len="med" w="med" type="triangle"/>
          </a:ln>
        </p:spPr>
      </p:cxnSp>
      <p:cxnSp>
        <p:nvCxnSpPr>
          <p:cNvPr id="1518" name="Shape 1518"/>
          <p:cNvCxnSpPr/>
          <p:nvPr/>
        </p:nvCxnSpPr>
        <p:spPr>
          <a:xfrm>
            <a:off x="2164875" y="1721775"/>
            <a:ext cx="1548600" cy="700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pic>
        <p:nvPicPr>
          <p:cNvPr id="1523" name="Shape 1523"/>
          <p:cNvPicPr preferRelativeResize="0"/>
          <p:nvPr/>
        </p:nvPicPr>
        <p:blipFill>
          <a:blip r:embed="rId3">
            <a:alphaModFix/>
          </a:blip>
          <a:stretch>
            <a:fillRect/>
          </a:stretch>
        </p:blipFill>
        <p:spPr>
          <a:xfrm>
            <a:off x="1797025" y="3116624"/>
            <a:ext cx="737228" cy="847800"/>
          </a:xfrm>
          <a:prstGeom prst="rect">
            <a:avLst/>
          </a:prstGeom>
          <a:noFill/>
          <a:ln>
            <a:noFill/>
          </a:ln>
        </p:spPr>
      </p:pic>
      <p:sp>
        <p:nvSpPr>
          <p:cNvPr id="1524" name="Shape 1524"/>
          <p:cNvSpPr txBox="1"/>
          <p:nvPr/>
        </p:nvSpPr>
        <p:spPr>
          <a:xfrm>
            <a:off x="1477750" y="31166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525" name="Shape 1525"/>
          <p:cNvPicPr preferRelativeResize="0"/>
          <p:nvPr/>
        </p:nvPicPr>
        <p:blipFill>
          <a:blip r:embed="rId3">
            <a:alphaModFix/>
          </a:blip>
          <a:stretch>
            <a:fillRect/>
          </a:stretch>
        </p:blipFill>
        <p:spPr>
          <a:xfrm>
            <a:off x="1797013" y="1255274"/>
            <a:ext cx="737228" cy="847800"/>
          </a:xfrm>
          <a:prstGeom prst="rect">
            <a:avLst/>
          </a:prstGeom>
          <a:noFill/>
          <a:ln>
            <a:noFill/>
          </a:ln>
        </p:spPr>
      </p:pic>
      <p:sp>
        <p:nvSpPr>
          <p:cNvPr id="1526" name="Shape 1526"/>
          <p:cNvSpPr txBox="1"/>
          <p:nvPr/>
        </p:nvSpPr>
        <p:spPr>
          <a:xfrm>
            <a:off x="1477738" y="12552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527" name="Shape 1527"/>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528" name="Shape 1528"/>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529" name="Shape 1529"/>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530" name="Shape 1530"/>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1531" name="Shape 1531"/>
          <p:cNvSpPr/>
          <p:nvPr/>
        </p:nvSpPr>
        <p:spPr>
          <a:xfrm rot="10800000">
            <a:off x="2193075" y="244725"/>
            <a:ext cx="2915400" cy="37197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32" name="Shape 1532"/>
          <p:cNvCxnSpPr/>
          <p:nvPr/>
        </p:nvCxnSpPr>
        <p:spPr>
          <a:xfrm flipH="1" rot="10800000">
            <a:off x="2193075" y="3574725"/>
            <a:ext cx="1187400" cy="8400"/>
          </a:xfrm>
          <a:prstGeom prst="straightConnector1">
            <a:avLst/>
          </a:prstGeom>
          <a:noFill/>
          <a:ln cap="flat" cmpd="sng" w="28575">
            <a:solidFill>
              <a:srgbClr val="00FF00"/>
            </a:solidFill>
            <a:prstDash val="solid"/>
            <a:round/>
            <a:headEnd len="med" w="med" type="none"/>
            <a:tailEnd len="med" w="med" type="triangle"/>
          </a:ln>
        </p:spPr>
      </p:cxnSp>
      <p:cxnSp>
        <p:nvCxnSpPr>
          <p:cNvPr id="1533" name="Shape 1533"/>
          <p:cNvCxnSpPr/>
          <p:nvPr/>
        </p:nvCxnSpPr>
        <p:spPr>
          <a:xfrm>
            <a:off x="2164875" y="1721775"/>
            <a:ext cx="1548600" cy="700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pic>
        <p:nvPicPr>
          <p:cNvPr id="1538" name="Shape 1538"/>
          <p:cNvPicPr preferRelativeResize="0"/>
          <p:nvPr/>
        </p:nvPicPr>
        <p:blipFill>
          <a:blip r:embed="rId3">
            <a:alphaModFix/>
          </a:blip>
          <a:stretch>
            <a:fillRect/>
          </a:stretch>
        </p:blipFill>
        <p:spPr>
          <a:xfrm>
            <a:off x="1797025" y="3116624"/>
            <a:ext cx="737228" cy="847800"/>
          </a:xfrm>
          <a:prstGeom prst="rect">
            <a:avLst/>
          </a:prstGeom>
          <a:noFill/>
          <a:ln>
            <a:noFill/>
          </a:ln>
        </p:spPr>
      </p:pic>
      <p:sp>
        <p:nvSpPr>
          <p:cNvPr id="1539" name="Shape 1539"/>
          <p:cNvSpPr txBox="1"/>
          <p:nvPr/>
        </p:nvSpPr>
        <p:spPr>
          <a:xfrm>
            <a:off x="1477750" y="31166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540" name="Shape 1540"/>
          <p:cNvPicPr preferRelativeResize="0"/>
          <p:nvPr/>
        </p:nvPicPr>
        <p:blipFill>
          <a:blip r:embed="rId3">
            <a:alphaModFix/>
          </a:blip>
          <a:stretch>
            <a:fillRect/>
          </a:stretch>
        </p:blipFill>
        <p:spPr>
          <a:xfrm>
            <a:off x="1797013" y="1255274"/>
            <a:ext cx="737228" cy="847800"/>
          </a:xfrm>
          <a:prstGeom prst="rect">
            <a:avLst/>
          </a:prstGeom>
          <a:noFill/>
          <a:ln>
            <a:noFill/>
          </a:ln>
        </p:spPr>
      </p:pic>
      <p:sp>
        <p:nvSpPr>
          <p:cNvPr id="1541" name="Shape 1541"/>
          <p:cNvSpPr txBox="1"/>
          <p:nvPr/>
        </p:nvSpPr>
        <p:spPr>
          <a:xfrm>
            <a:off x="1477738" y="12552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542" name="Shape 1542"/>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543" name="Shape 1543"/>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544" name="Shape 1544"/>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545" name="Shape 1545"/>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cxnSp>
        <p:nvCxnSpPr>
          <p:cNvPr id="1546" name="Shape 1546"/>
          <p:cNvCxnSpPr/>
          <p:nvPr/>
        </p:nvCxnSpPr>
        <p:spPr>
          <a:xfrm flipH="1" rot="10800000">
            <a:off x="2193075" y="3574725"/>
            <a:ext cx="1187400" cy="8400"/>
          </a:xfrm>
          <a:prstGeom prst="straightConnector1">
            <a:avLst/>
          </a:prstGeom>
          <a:noFill/>
          <a:ln cap="flat" cmpd="sng" w="28575">
            <a:solidFill>
              <a:srgbClr val="00FF00"/>
            </a:solidFill>
            <a:prstDash val="solid"/>
            <a:round/>
            <a:headEnd len="med" w="med" type="none"/>
            <a:tailEnd len="med" w="med" type="triangle"/>
          </a:ln>
        </p:spPr>
      </p:cxnSp>
      <p:cxnSp>
        <p:nvCxnSpPr>
          <p:cNvPr id="1547" name="Shape 1547"/>
          <p:cNvCxnSpPr/>
          <p:nvPr/>
        </p:nvCxnSpPr>
        <p:spPr>
          <a:xfrm flipH="1" rot="10800000">
            <a:off x="2164875" y="1714575"/>
            <a:ext cx="1056000" cy="72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pic>
        <p:nvPicPr>
          <p:cNvPr id="1552" name="Shape 1552"/>
          <p:cNvPicPr preferRelativeResize="0"/>
          <p:nvPr/>
        </p:nvPicPr>
        <p:blipFill>
          <a:blip r:embed="rId3">
            <a:alphaModFix/>
          </a:blip>
          <a:stretch>
            <a:fillRect/>
          </a:stretch>
        </p:blipFill>
        <p:spPr>
          <a:xfrm>
            <a:off x="2406625" y="3116624"/>
            <a:ext cx="737228" cy="847800"/>
          </a:xfrm>
          <a:prstGeom prst="rect">
            <a:avLst/>
          </a:prstGeom>
          <a:noFill/>
          <a:ln>
            <a:noFill/>
          </a:ln>
        </p:spPr>
      </p:pic>
      <p:sp>
        <p:nvSpPr>
          <p:cNvPr id="1553" name="Shape 1553"/>
          <p:cNvSpPr txBox="1"/>
          <p:nvPr/>
        </p:nvSpPr>
        <p:spPr>
          <a:xfrm>
            <a:off x="2087350" y="31166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554" name="Shape 1554"/>
          <p:cNvPicPr preferRelativeResize="0"/>
          <p:nvPr/>
        </p:nvPicPr>
        <p:blipFill>
          <a:blip r:embed="rId3">
            <a:alphaModFix/>
          </a:blip>
          <a:stretch>
            <a:fillRect/>
          </a:stretch>
        </p:blipFill>
        <p:spPr>
          <a:xfrm>
            <a:off x="2406613" y="1255274"/>
            <a:ext cx="737228" cy="847800"/>
          </a:xfrm>
          <a:prstGeom prst="rect">
            <a:avLst/>
          </a:prstGeom>
          <a:noFill/>
          <a:ln>
            <a:noFill/>
          </a:ln>
        </p:spPr>
      </p:pic>
      <p:sp>
        <p:nvSpPr>
          <p:cNvPr id="1555" name="Shape 1555"/>
          <p:cNvSpPr txBox="1"/>
          <p:nvPr/>
        </p:nvSpPr>
        <p:spPr>
          <a:xfrm>
            <a:off x="2087338" y="12552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556" name="Shape 1556"/>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557" name="Shape 1557"/>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558" name="Shape 1558"/>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559" name="Shape 1559"/>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cxnSp>
        <p:nvCxnSpPr>
          <p:cNvPr id="1560" name="Shape 1560"/>
          <p:cNvCxnSpPr/>
          <p:nvPr/>
        </p:nvCxnSpPr>
        <p:spPr>
          <a:xfrm>
            <a:off x="2762625" y="3553950"/>
            <a:ext cx="618000" cy="20700"/>
          </a:xfrm>
          <a:prstGeom prst="straightConnector1">
            <a:avLst/>
          </a:prstGeom>
          <a:noFill/>
          <a:ln cap="flat" cmpd="sng" w="28575">
            <a:solidFill>
              <a:srgbClr val="00FF00"/>
            </a:solidFill>
            <a:prstDash val="solid"/>
            <a:round/>
            <a:headEnd len="med" w="med" type="none"/>
            <a:tailEnd len="med" w="med" type="triangle"/>
          </a:ln>
        </p:spPr>
      </p:cxnSp>
      <p:cxnSp>
        <p:nvCxnSpPr>
          <p:cNvPr id="1561" name="Shape 1561"/>
          <p:cNvCxnSpPr/>
          <p:nvPr/>
        </p:nvCxnSpPr>
        <p:spPr>
          <a:xfrm>
            <a:off x="2797350" y="1714500"/>
            <a:ext cx="423600" cy="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pic>
        <p:nvPicPr>
          <p:cNvPr id="1566" name="Shape 1566"/>
          <p:cNvPicPr preferRelativeResize="0"/>
          <p:nvPr/>
        </p:nvPicPr>
        <p:blipFill>
          <a:blip r:embed="rId3">
            <a:alphaModFix/>
          </a:blip>
          <a:stretch>
            <a:fillRect/>
          </a:stretch>
        </p:blipFill>
        <p:spPr>
          <a:xfrm>
            <a:off x="2406625" y="3116624"/>
            <a:ext cx="737228" cy="847800"/>
          </a:xfrm>
          <a:prstGeom prst="rect">
            <a:avLst/>
          </a:prstGeom>
          <a:noFill/>
          <a:ln>
            <a:noFill/>
          </a:ln>
        </p:spPr>
      </p:pic>
      <p:sp>
        <p:nvSpPr>
          <p:cNvPr id="1567" name="Shape 1567"/>
          <p:cNvSpPr txBox="1"/>
          <p:nvPr/>
        </p:nvSpPr>
        <p:spPr>
          <a:xfrm>
            <a:off x="2087350" y="31166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568" name="Shape 1568"/>
          <p:cNvPicPr preferRelativeResize="0"/>
          <p:nvPr/>
        </p:nvPicPr>
        <p:blipFill>
          <a:blip r:embed="rId3">
            <a:alphaModFix/>
          </a:blip>
          <a:stretch>
            <a:fillRect/>
          </a:stretch>
        </p:blipFill>
        <p:spPr>
          <a:xfrm>
            <a:off x="2406613" y="1255274"/>
            <a:ext cx="737228" cy="847800"/>
          </a:xfrm>
          <a:prstGeom prst="rect">
            <a:avLst/>
          </a:prstGeom>
          <a:noFill/>
          <a:ln>
            <a:noFill/>
          </a:ln>
        </p:spPr>
      </p:pic>
      <p:sp>
        <p:nvSpPr>
          <p:cNvPr id="1569" name="Shape 1569"/>
          <p:cNvSpPr txBox="1"/>
          <p:nvPr/>
        </p:nvSpPr>
        <p:spPr>
          <a:xfrm>
            <a:off x="2087338" y="12552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570" name="Shape 1570"/>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571" name="Shape 1571"/>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572" name="Shape 1572"/>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573" name="Shape 1573"/>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cxnSp>
        <p:nvCxnSpPr>
          <p:cNvPr id="1574" name="Shape 1574"/>
          <p:cNvCxnSpPr/>
          <p:nvPr/>
        </p:nvCxnSpPr>
        <p:spPr>
          <a:xfrm flipH="1" rot="10800000">
            <a:off x="2762625" y="2873550"/>
            <a:ext cx="1700700" cy="680400"/>
          </a:xfrm>
          <a:prstGeom prst="straightConnector1">
            <a:avLst/>
          </a:prstGeom>
          <a:noFill/>
          <a:ln cap="flat" cmpd="sng" w="28575">
            <a:solidFill>
              <a:srgbClr val="00FF00"/>
            </a:solidFill>
            <a:prstDash val="solid"/>
            <a:round/>
            <a:headEnd len="med" w="med" type="none"/>
            <a:tailEnd len="med" w="med" type="triangle"/>
          </a:ln>
        </p:spPr>
      </p:cxnSp>
      <p:cxnSp>
        <p:nvCxnSpPr>
          <p:cNvPr id="1575" name="Shape 1575"/>
          <p:cNvCxnSpPr/>
          <p:nvPr/>
        </p:nvCxnSpPr>
        <p:spPr>
          <a:xfrm>
            <a:off x="2797350" y="1714500"/>
            <a:ext cx="1665900" cy="8817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pic>
        <p:nvPicPr>
          <p:cNvPr id="1580" name="Shape 1580"/>
          <p:cNvPicPr preferRelativeResize="0"/>
          <p:nvPr/>
        </p:nvPicPr>
        <p:blipFill>
          <a:blip r:embed="rId3">
            <a:alphaModFix/>
          </a:blip>
          <a:stretch>
            <a:fillRect/>
          </a:stretch>
        </p:blipFill>
        <p:spPr>
          <a:xfrm>
            <a:off x="2711425" y="2964224"/>
            <a:ext cx="737228" cy="847800"/>
          </a:xfrm>
          <a:prstGeom prst="rect">
            <a:avLst/>
          </a:prstGeom>
          <a:noFill/>
          <a:ln>
            <a:noFill/>
          </a:ln>
        </p:spPr>
      </p:pic>
      <p:sp>
        <p:nvSpPr>
          <p:cNvPr id="1581" name="Shape 1581"/>
          <p:cNvSpPr txBox="1"/>
          <p:nvPr/>
        </p:nvSpPr>
        <p:spPr>
          <a:xfrm>
            <a:off x="2392150" y="29642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582" name="Shape 1582"/>
          <p:cNvPicPr preferRelativeResize="0"/>
          <p:nvPr/>
        </p:nvPicPr>
        <p:blipFill>
          <a:blip r:embed="rId3">
            <a:alphaModFix/>
          </a:blip>
          <a:stretch>
            <a:fillRect/>
          </a:stretch>
        </p:blipFill>
        <p:spPr>
          <a:xfrm>
            <a:off x="2711413" y="1407674"/>
            <a:ext cx="737228" cy="847800"/>
          </a:xfrm>
          <a:prstGeom prst="rect">
            <a:avLst/>
          </a:prstGeom>
          <a:noFill/>
          <a:ln>
            <a:noFill/>
          </a:ln>
        </p:spPr>
      </p:pic>
      <p:sp>
        <p:nvSpPr>
          <p:cNvPr id="1583" name="Shape 1583"/>
          <p:cNvSpPr txBox="1"/>
          <p:nvPr/>
        </p:nvSpPr>
        <p:spPr>
          <a:xfrm>
            <a:off x="2392138" y="14076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584" name="Shape 1584"/>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585" name="Shape 1585"/>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586" name="Shape 1586"/>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587" name="Shape 1587"/>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1588" name="Shape 1588"/>
          <p:cNvSpPr/>
          <p:nvPr/>
        </p:nvSpPr>
        <p:spPr>
          <a:xfrm rot="10800000">
            <a:off x="3366025" y="1218750"/>
            <a:ext cx="2235600" cy="29232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89" name="Shape 1589"/>
          <p:cNvCxnSpPr/>
          <p:nvPr/>
        </p:nvCxnSpPr>
        <p:spPr>
          <a:xfrm flipH="1" rot="10800000">
            <a:off x="3102750" y="2873450"/>
            <a:ext cx="1360500" cy="562500"/>
          </a:xfrm>
          <a:prstGeom prst="straightConnector1">
            <a:avLst/>
          </a:prstGeom>
          <a:noFill/>
          <a:ln cap="flat" cmpd="sng" w="28575">
            <a:solidFill>
              <a:srgbClr val="FF0000"/>
            </a:solidFill>
            <a:prstDash val="solid"/>
            <a:round/>
            <a:headEnd len="med" w="med" type="none"/>
            <a:tailEnd len="med" w="med" type="triangle"/>
          </a:ln>
        </p:spPr>
      </p:cxnSp>
      <p:cxnSp>
        <p:nvCxnSpPr>
          <p:cNvPr id="1590" name="Shape 1590"/>
          <p:cNvCxnSpPr/>
          <p:nvPr/>
        </p:nvCxnSpPr>
        <p:spPr>
          <a:xfrm>
            <a:off x="3102750" y="1894975"/>
            <a:ext cx="1360500" cy="701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pic>
        <p:nvPicPr>
          <p:cNvPr id="1595" name="Shape 1595"/>
          <p:cNvPicPr preferRelativeResize="0"/>
          <p:nvPr/>
        </p:nvPicPr>
        <p:blipFill>
          <a:blip r:embed="rId3">
            <a:alphaModFix/>
          </a:blip>
          <a:stretch>
            <a:fillRect/>
          </a:stretch>
        </p:blipFill>
        <p:spPr>
          <a:xfrm>
            <a:off x="2711425" y="2964224"/>
            <a:ext cx="737228" cy="847800"/>
          </a:xfrm>
          <a:prstGeom prst="rect">
            <a:avLst/>
          </a:prstGeom>
          <a:noFill/>
          <a:ln>
            <a:noFill/>
          </a:ln>
        </p:spPr>
      </p:pic>
      <p:sp>
        <p:nvSpPr>
          <p:cNvPr id="1596" name="Shape 1596"/>
          <p:cNvSpPr txBox="1"/>
          <p:nvPr/>
        </p:nvSpPr>
        <p:spPr>
          <a:xfrm>
            <a:off x="2392150" y="29642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597" name="Shape 1597"/>
          <p:cNvPicPr preferRelativeResize="0"/>
          <p:nvPr/>
        </p:nvPicPr>
        <p:blipFill>
          <a:blip r:embed="rId3">
            <a:alphaModFix/>
          </a:blip>
          <a:stretch>
            <a:fillRect/>
          </a:stretch>
        </p:blipFill>
        <p:spPr>
          <a:xfrm>
            <a:off x="2711413" y="1407674"/>
            <a:ext cx="737228" cy="847800"/>
          </a:xfrm>
          <a:prstGeom prst="rect">
            <a:avLst/>
          </a:prstGeom>
          <a:noFill/>
          <a:ln>
            <a:noFill/>
          </a:ln>
        </p:spPr>
      </p:pic>
      <p:sp>
        <p:nvSpPr>
          <p:cNvPr id="1598" name="Shape 1598"/>
          <p:cNvSpPr txBox="1"/>
          <p:nvPr/>
        </p:nvSpPr>
        <p:spPr>
          <a:xfrm>
            <a:off x="2392138" y="14076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599" name="Shape 1599"/>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600" name="Shape 1600"/>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601" name="Shape 1601"/>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602" name="Shape 1602"/>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sp>
        <p:nvSpPr>
          <p:cNvPr id="1603" name="Shape 1603"/>
          <p:cNvSpPr/>
          <p:nvPr/>
        </p:nvSpPr>
        <p:spPr>
          <a:xfrm rot="10800000">
            <a:off x="3366025" y="1218750"/>
            <a:ext cx="2235600" cy="29232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604" name="Shape 1604"/>
          <p:cNvCxnSpPr/>
          <p:nvPr/>
        </p:nvCxnSpPr>
        <p:spPr>
          <a:xfrm>
            <a:off x="3102750" y="3435950"/>
            <a:ext cx="1082700" cy="6900"/>
          </a:xfrm>
          <a:prstGeom prst="straightConnector1">
            <a:avLst/>
          </a:prstGeom>
          <a:noFill/>
          <a:ln cap="flat" cmpd="sng" w="28575">
            <a:solidFill>
              <a:srgbClr val="00FF00"/>
            </a:solidFill>
            <a:prstDash val="solid"/>
            <a:round/>
            <a:headEnd len="med" w="med" type="none"/>
            <a:tailEnd len="med" w="med" type="triangle"/>
          </a:ln>
        </p:spPr>
      </p:cxnSp>
      <p:cxnSp>
        <p:nvCxnSpPr>
          <p:cNvPr id="1605" name="Shape 1605"/>
          <p:cNvCxnSpPr/>
          <p:nvPr/>
        </p:nvCxnSpPr>
        <p:spPr>
          <a:xfrm>
            <a:off x="3102750" y="1894975"/>
            <a:ext cx="1360500" cy="701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pic>
        <p:nvPicPr>
          <p:cNvPr id="1610" name="Shape 1610"/>
          <p:cNvPicPr preferRelativeResize="0"/>
          <p:nvPr/>
        </p:nvPicPr>
        <p:blipFill>
          <a:blip r:embed="rId3">
            <a:alphaModFix/>
          </a:blip>
          <a:stretch>
            <a:fillRect/>
          </a:stretch>
        </p:blipFill>
        <p:spPr>
          <a:xfrm>
            <a:off x="2711425" y="2964224"/>
            <a:ext cx="737228" cy="847800"/>
          </a:xfrm>
          <a:prstGeom prst="rect">
            <a:avLst/>
          </a:prstGeom>
          <a:noFill/>
          <a:ln>
            <a:noFill/>
          </a:ln>
        </p:spPr>
      </p:pic>
      <p:sp>
        <p:nvSpPr>
          <p:cNvPr id="1611" name="Shape 1611"/>
          <p:cNvSpPr txBox="1"/>
          <p:nvPr/>
        </p:nvSpPr>
        <p:spPr>
          <a:xfrm>
            <a:off x="2392150" y="296422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612" name="Shape 1612"/>
          <p:cNvPicPr preferRelativeResize="0"/>
          <p:nvPr/>
        </p:nvPicPr>
        <p:blipFill>
          <a:blip r:embed="rId3">
            <a:alphaModFix/>
          </a:blip>
          <a:stretch>
            <a:fillRect/>
          </a:stretch>
        </p:blipFill>
        <p:spPr>
          <a:xfrm>
            <a:off x="2711413" y="1407674"/>
            <a:ext cx="737228" cy="847800"/>
          </a:xfrm>
          <a:prstGeom prst="rect">
            <a:avLst/>
          </a:prstGeom>
          <a:noFill/>
          <a:ln>
            <a:noFill/>
          </a:ln>
        </p:spPr>
      </p:pic>
      <p:sp>
        <p:nvSpPr>
          <p:cNvPr id="1613" name="Shape 1613"/>
          <p:cNvSpPr txBox="1"/>
          <p:nvPr/>
        </p:nvSpPr>
        <p:spPr>
          <a:xfrm>
            <a:off x="2392138" y="1407675"/>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pic>
        <p:nvPicPr>
          <p:cNvPr id="1614" name="Shape 1614"/>
          <p:cNvPicPr preferRelativeResize="0"/>
          <p:nvPr/>
        </p:nvPicPr>
        <p:blipFill>
          <a:blip r:embed="rId4">
            <a:alphaModFix/>
          </a:blip>
          <a:stretch>
            <a:fillRect/>
          </a:stretch>
        </p:blipFill>
        <p:spPr>
          <a:xfrm>
            <a:off x="7205575" y="876150"/>
            <a:ext cx="847800" cy="847800"/>
          </a:xfrm>
          <a:prstGeom prst="rect">
            <a:avLst/>
          </a:prstGeom>
          <a:noFill/>
          <a:ln>
            <a:noFill/>
          </a:ln>
        </p:spPr>
      </p:pic>
      <p:pic>
        <p:nvPicPr>
          <p:cNvPr id="1615" name="Shape 1615"/>
          <p:cNvPicPr preferRelativeResize="0"/>
          <p:nvPr/>
        </p:nvPicPr>
        <p:blipFill>
          <a:blip r:embed="rId4">
            <a:alphaModFix/>
          </a:blip>
          <a:stretch>
            <a:fillRect/>
          </a:stretch>
        </p:blipFill>
        <p:spPr>
          <a:xfrm>
            <a:off x="7205575" y="3419550"/>
            <a:ext cx="847800" cy="847800"/>
          </a:xfrm>
          <a:prstGeom prst="rect">
            <a:avLst/>
          </a:prstGeom>
          <a:noFill/>
          <a:ln>
            <a:noFill/>
          </a:ln>
        </p:spPr>
      </p:pic>
      <p:sp>
        <p:nvSpPr>
          <p:cNvPr id="1616" name="Shape 1616"/>
          <p:cNvSpPr txBox="1"/>
          <p:nvPr/>
        </p:nvSpPr>
        <p:spPr>
          <a:xfrm>
            <a:off x="7476775" y="367545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2</a:t>
            </a:r>
            <a:endParaRPr/>
          </a:p>
        </p:txBody>
      </p:sp>
      <p:sp>
        <p:nvSpPr>
          <p:cNvPr id="1617" name="Shape 1617"/>
          <p:cNvSpPr txBox="1"/>
          <p:nvPr/>
        </p:nvSpPr>
        <p:spPr>
          <a:xfrm>
            <a:off x="7476775" y="1143000"/>
            <a:ext cx="3054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1</a:t>
            </a:r>
            <a:endParaRPr/>
          </a:p>
        </p:txBody>
      </p:sp>
      <p:cxnSp>
        <p:nvCxnSpPr>
          <p:cNvPr id="1618" name="Shape 1618"/>
          <p:cNvCxnSpPr/>
          <p:nvPr/>
        </p:nvCxnSpPr>
        <p:spPr>
          <a:xfrm>
            <a:off x="3102750" y="3435950"/>
            <a:ext cx="1082700" cy="6900"/>
          </a:xfrm>
          <a:prstGeom prst="straightConnector1">
            <a:avLst/>
          </a:prstGeom>
          <a:noFill/>
          <a:ln cap="flat" cmpd="sng" w="28575">
            <a:solidFill>
              <a:srgbClr val="00FF00"/>
            </a:solidFill>
            <a:prstDash val="solid"/>
            <a:round/>
            <a:headEnd len="med" w="med" type="none"/>
            <a:tailEnd len="med" w="med" type="triangle"/>
          </a:ln>
        </p:spPr>
      </p:cxnSp>
      <p:cxnSp>
        <p:nvCxnSpPr>
          <p:cNvPr id="1619" name="Shape 1619"/>
          <p:cNvCxnSpPr/>
          <p:nvPr/>
        </p:nvCxnSpPr>
        <p:spPr>
          <a:xfrm>
            <a:off x="3102750" y="1894975"/>
            <a:ext cx="937200" cy="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Shape 16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Reciprocal Velocity Obstacles</a:t>
            </a:r>
            <a:endParaRPr/>
          </a:p>
        </p:txBody>
      </p:sp>
      <p:sp>
        <p:nvSpPr>
          <p:cNvPr id="1625" name="Shape 1625"/>
          <p:cNvSpPr/>
          <p:nvPr/>
        </p:nvSpPr>
        <p:spPr>
          <a:xfrm rot="10800000">
            <a:off x="1388200" y="985550"/>
            <a:ext cx="2915400" cy="3719700"/>
          </a:xfrm>
          <a:prstGeom prst="triangle">
            <a:avLst>
              <a:gd fmla="val 50000" name="adj"/>
            </a:avLst>
          </a:prstGeom>
          <a:solidFill>
            <a:srgbClr val="FFFFFF"/>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626" name="Shape 1626"/>
          <p:cNvPicPr preferRelativeResize="0"/>
          <p:nvPr/>
        </p:nvPicPr>
        <p:blipFill>
          <a:blip r:embed="rId3">
            <a:alphaModFix/>
          </a:blip>
          <a:stretch>
            <a:fillRect/>
          </a:stretch>
        </p:blipFill>
        <p:spPr>
          <a:xfrm>
            <a:off x="2484975" y="4190599"/>
            <a:ext cx="737228" cy="847800"/>
          </a:xfrm>
          <a:prstGeom prst="rect">
            <a:avLst/>
          </a:prstGeom>
          <a:noFill/>
          <a:ln>
            <a:noFill/>
          </a:ln>
        </p:spPr>
      </p:pic>
      <p:sp>
        <p:nvSpPr>
          <p:cNvPr id="1627" name="Shape 1627"/>
          <p:cNvSpPr txBox="1"/>
          <p:nvPr/>
        </p:nvSpPr>
        <p:spPr>
          <a:xfrm>
            <a:off x="2165700" y="419060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628" name="Shape 1628"/>
          <p:cNvPicPr preferRelativeResize="0"/>
          <p:nvPr/>
        </p:nvPicPr>
        <p:blipFill>
          <a:blip r:embed="rId3">
            <a:alphaModFix/>
          </a:blip>
          <a:stretch>
            <a:fillRect/>
          </a:stretch>
        </p:blipFill>
        <p:spPr>
          <a:xfrm>
            <a:off x="2484963" y="1948249"/>
            <a:ext cx="737228" cy="847800"/>
          </a:xfrm>
          <a:prstGeom prst="rect">
            <a:avLst/>
          </a:prstGeom>
          <a:noFill/>
          <a:ln>
            <a:noFill/>
          </a:ln>
        </p:spPr>
      </p:pic>
      <p:sp>
        <p:nvSpPr>
          <p:cNvPr id="1629" name="Shape 1629"/>
          <p:cNvSpPr txBox="1"/>
          <p:nvPr/>
        </p:nvSpPr>
        <p:spPr>
          <a:xfrm>
            <a:off x="2165688" y="19482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630" name="Shape 1630"/>
          <p:cNvSpPr/>
          <p:nvPr/>
        </p:nvSpPr>
        <p:spPr>
          <a:xfrm>
            <a:off x="1982609" y="1610525"/>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1" name="Shape 1631"/>
          <p:cNvSpPr/>
          <p:nvPr/>
        </p:nvSpPr>
        <p:spPr>
          <a:xfrm rot="10800000">
            <a:off x="3498025" y="1318700"/>
            <a:ext cx="2915400" cy="3719700"/>
          </a:xfrm>
          <a:prstGeom prst="triangl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632" name="Shape 1632"/>
          <p:cNvCxnSpPr/>
          <p:nvPr/>
        </p:nvCxnSpPr>
        <p:spPr>
          <a:xfrm>
            <a:off x="2845925" y="2436400"/>
            <a:ext cx="2061600" cy="409500"/>
          </a:xfrm>
          <a:prstGeom prst="straightConnector1">
            <a:avLst/>
          </a:prstGeom>
          <a:noFill/>
          <a:ln cap="flat" cmpd="sng" w="28575">
            <a:solidFill>
              <a:schemeClr val="dk2"/>
            </a:solidFill>
            <a:prstDash val="solid"/>
            <a:round/>
            <a:headEnd len="med" w="med" type="none"/>
            <a:tailEnd len="med" w="med" type="triangle"/>
          </a:ln>
        </p:spPr>
      </p:cxnSp>
      <p:sp>
        <p:nvSpPr>
          <p:cNvPr id="1633" name="Shape 1633"/>
          <p:cNvSpPr txBox="1"/>
          <p:nvPr/>
        </p:nvSpPr>
        <p:spPr>
          <a:xfrm>
            <a:off x="3949600" y="2329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V2</a:t>
            </a:r>
            <a:endParaRPr/>
          </a:p>
        </p:txBody>
      </p:sp>
      <p:sp>
        <p:nvSpPr>
          <p:cNvPr id="1634" name="Shape 1634"/>
          <p:cNvSpPr txBox="1"/>
          <p:nvPr/>
        </p:nvSpPr>
        <p:spPr>
          <a:xfrm>
            <a:off x="3647634" y="4766226"/>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V2</a:t>
            </a:r>
            <a:endParaRPr/>
          </a:p>
        </p:txBody>
      </p:sp>
      <p:cxnSp>
        <p:nvCxnSpPr>
          <p:cNvPr id="1635" name="Shape 1635"/>
          <p:cNvCxnSpPr/>
          <p:nvPr/>
        </p:nvCxnSpPr>
        <p:spPr>
          <a:xfrm>
            <a:off x="2901175" y="4643725"/>
            <a:ext cx="2061600" cy="409500"/>
          </a:xfrm>
          <a:prstGeom prst="straightConnector1">
            <a:avLst/>
          </a:prstGeom>
          <a:noFill/>
          <a:ln cap="flat" cmpd="sng" w="28575">
            <a:solidFill>
              <a:schemeClr val="dk2"/>
            </a:solidFill>
            <a:prstDash val="solid"/>
            <a:round/>
            <a:headEnd len="med" w="med" type="none"/>
            <a:tailEnd len="med" w="med" type="triangle"/>
          </a:ln>
        </p:spPr>
      </p:cxnSp>
      <p:cxnSp>
        <p:nvCxnSpPr>
          <p:cNvPr id="1636" name="Shape 1636"/>
          <p:cNvCxnSpPr/>
          <p:nvPr/>
        </p:nvCxnSpPr>
        <p:spPr>
          <a:xfrm flipH="1" rot="10800000">
            <a:off x="2901175" y="4365925"/>
            <a:ext cx="1923000" cy="277800"/>
          </a:xfrm>
          <a:prstGeom prst="straightConnector1">
            <a:avLst/>
          </a:prstGeom>
          <a:noFill/>
          <a:ln cap="flat" cmpd="sng" w="28575">
            <a:solidFill>
              <a:schemeClr val="dk2"/>
            </a:solidFill>
            <a:prstDash val="solid"/>
            <a:round/>
            <a:headEnd len="med" w="med" type="none"/>
            <a:tailEnd len="med" w="med" type="triangle"/>
          </a:ln>
        </p:spPr>
      </p:cxnSp>
      <p:sp>
        <p:nvSpPr>
          <p:cNvPr id="1637" name="Shape 1637"/>
          <p:cNvSpPr txBox="1"/>
          <p:nvPr/>
        </p:nvSpPr>
        <p:spPr>
          <a:xfrm>
            <a:off x="3949609" y="4064851"/>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V1</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sp>
        <p:nvSpPr>
          <p:cNvPr id="1642" name="Shape 16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o"/>
              <a:t>Reciprocal Velocity Obstacles</a:t>
            </a:r>
            <a:endParaRPr/>
          </a:p>
        </p:txBody>
      </p:sp>
      <p:sp>
        <p:nvSpPr>
          <p:cNvPr id="1643" name="Shape 1643"/>
          <p:cNvSpPr/>
          <p:nvPr/>
        </p:nvSpPr>
        <p:spPr>
          <a:xfrm rot="10800000">
            <a:off x="1388200" y="985550"/>
            <a:ext cx="2915400" cy="3719700"/>
          </a:xfrm>
          <a:prstGeom prst="triangle">
            <a:avLst>
              <a:gd fmla="val 50000" name="adj"/>
            </a:avLst>
          </a:prstGeom>
          <a:solidFill>
            <a:srgbClr val="FFFFFF"/>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644" name="Shape 1644"/>
          <p:cNvPicPr preferRelativeResize="0"/>
          <p:nvPr/>
        </p:nvPicPr>
        <p:blipFill>
          <a:blip r:embed="rId3">
            <a:alphaModFix/>
          </a:blip>
          <a:stretch>
            <a:fillRect/>
          </a:stretch>
        </p:blipFill>
        <p:spPr>
          <a:xfrm>
            <a:off x="2484975" y="4190599"/>
            <a:ext cx="737228" cy="847800"/>
          </a:xfrm>
          <a:prstGeom prst="rect">
            <a:avLst/>
          </a:prstGeom>
          <a:noFill/>
          <a:ln>
            <a:noFill/>
          </a:ln>
        </p:spPr>
      </p:pic>
      <p:sp>
        <p:nvSpPr>
          <p:cNvPr id="1645" name="Shape 1645"/>
          <p:cNvSpPr txBox="1"/>
          <p:nvPr/>
        </p:nvSpPr>
        <p:spPr>
          <a:xfrm>
            <a:off x="2165700" y="419060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A1</a:t>
            </a:r>
            <a:endParaRPr/>
          </a:p>
        </p:txBody>
      </p:sp>
      <p:pic>
        <p:nvPicPr>
          <p:cNvPr id="1646" name="Shape 1646"/>
          <p:cNvPicPr preferRelativeResize="0"/>
          <p:nvPr/>
        </p:nvPicPr>
        <p:blipFill>
          <a:blip r:embed="rId3">
            <a:alphaModFix/>
          </a:blip>
          <a:stretch>
            <a:fillRect/>
          </a:stretch>
        </p:blipFill>
        <p:spPr>
          <a:xfrm>
            <a:off x="2484963" y="1948249"/>
            <a:ext cx="737228" cy="847800"/>
          </a:xfrm>
          <a:prstGeom prst="rect">
            <a:avLst/>
          </a:prstGeom>
          <a:noFill/>
          <a:ln>
            <a:noFill/>
          </a:ln>
        </p:spPr>
      </p:pic>
      <p:sp>
        <p:nvSpPr>
          <p:cNvPr id="1647" name="Shape 1647"/>
          <p:cNvSpPr txBox="1"/>
          <p:nvPr/>
        </p:nvSpPr>
        <p:spPr>
          <a:xfrm>
            <a:off x="2165688" y="19482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A2</a:t>
            </a:r>
            <a:endParaRPr/>
          </a:p>
        </p:txBody>
      </p:sp>
      <p:sp>
        <p:nvSpPr>
          <p:cNvPr id="1648" name="Shape 1648"/>
          <p:cNvSpPr/>
          <p:nvPr/>
        </p:nvSpPr>
        <p:spPr>
          <a:xfrm>
            <a:off x="1982609" y="1610525"/>
            <a:ext cx="1714500" cy="15339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9" name="Shape 1649"/>
          <p:cNvSpPr/>
          <p:nvPr/>
        </p:nvSpPr>
        <p:spPr>
          <a:xfrm rot="10800000">
            <a:off x="3498025" y="1318700"/>
            <a:ext cx="2915400" cy="3719700"/>
          </a:xfrm>
          <a:prstGeom prst="triangle">
            <a:avLst>
              <a:gd fmla="val 50000" name="adj"/>
            </a:avLst>
          </a:prstGeom>
          <a:solidFill>
            <a:srgbClr val="F3F3F3"/>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0" name="Shape 1650"/>
          <p:cNvSpPr txBox="1"/>
          <p:nvPr/>
        </p:nvSpPr>
        <p:spPr>
          <a:xfrm>
            <a:off x="3949600" y="2329550"/>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V2</a:t>
            </a:r>
            <a:endParaRPr/>
          </a:p>
        </p:txBody>
      </p:sp>
      <p:sp>
        <p:nvSpPr>
          <p:cNvPr id="1651" name="Shape 1651"/>
          <p:cNvSpPr txBox="1"/>
          <p:nvPr/>
        </p:nvSpPr>
        <p:spPr>
          <a:xfrm>
            <a:off x="3647634" y="4766226"/>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V2</a:t>
            </a:r>
            <a:endParaRPr/>
          </a:p>
        </p:txBody>
      </p:sp>
      <p:cxnSp>
        <p:nvCxnSpPr>
          <p:cNvPr id="1652" name="Shape 1652"/>
          <p:cNvCxnSpPr/>
          <p:nvPr/>
        </p:nvCxnSpPr>
        <p:spPr>
          <a:xfrm>
            <a:off x="2901175" y="4643725"/>
            <a:ext cx="2061600" cy="409500"/>
          </a:xfrm>
          <a:prstGeom prst="straightConnector1">
            <a:avLst/>
          </a:prstGeom>
          <a:noFill/>
          <a:ln cap="flat" cmpd="sng" w="28575">
            <a:solidFill>
              <a:schemeClr val="dk2"/>
            </a:solidFill>
            <a:prstDash val="solid"/>
            <a:round/>
            <a:headEnd len="med" w="med" type="none"/>
            <a:tailEnd len="med" w="med" type="triangle"/>
          </a:ln>
        </p:spPr>
      </p:cxnSp>
      <p:sp>
        <p:nvSpPr>
          <p:cNvPr id="1653" name="Shape 1653"/>
          <p:cNvSpPr/>
          <p:nvPr/>
        </p:nvSpPr>
        <p:spPr>
          <a:xfrm rot="10800000">
            <a:off x="3435225" y="985550"/>
            <a:ext cx="2915400" cy="3719700"/>
          </a:xfrm>
          <a:prstGeom prst="triangle">
            <a:avLst>
              <a:gd fmla="val 50000"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654" name="Shape 1654"/>
          <p:cNvCxnSpPr/>
          <p:nvPr/>
        </p:nvCxnSpPr>
        <p:spPr>
          <a:xfrm flipH="1" rot="10800000">
            <a:off x="2901175" y="4365925"/>
            <a:ext cx="1923000" cy="277800"/>
          </a:xfrm>
          <a:prstGeom prst="straightConnector1">
            <a:avLst/>
          </a:prstGeom>
          <a:noFill/>
          <a:ln cap="flat" cmpd="sng" w="28575">
            <a:solidFill>
              <a:schemeClr val="dk2"/>
            </a:solidFill>
            <a:prstDash val="solid"/>
            <a:round/>
            <a:headEnd len="med" w="med" type="none"/>
            <a:tailEnd len="med" w="med" type="triangle"/>
          </a:ln>
        </p:spPr>
      </p:cxnSp>
      <p:sp>
        <p:nvSpPr>
          <p:cNvPr id="1655" name="Shape 1655"/>
          <p:cNvSpPr txBox="1"/>
          <p:nvPr/>
        </p:nvSpPr>
        <p:spPr>
          <a:xfrm>
            <a:off x="3949609" y="4064851"/>
            <a:ext cx="4443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a:t>V1</a:t>
            </a:r>
            <a:endParaRPr/>
          </a:p>
        </p:txBody>
      </p:sp>
      <p:cxnSp>
        <p:nvCxnSpPr>
          <p:cNvPr id="1656" name="Shape 1656"/>
          <p:cNvCxnSpPr>
            <a:endCxn id="1649" idx="0"/>
          </p:cNvCxnSpPr>
          <p:nvPr/>
        </p:nvCxnSpPr>
        <p:spPr>
          <a:xfrm>
            <a:off x="4817125" y="4373000"/>
            <a:ext cx="138600" cy="665400"/>
          </a:xfrm>
          <a:prstGeom prst="straightConnector1">
            <a:avLst/>
          </a:prstGeom>
          <a:noFill/>
          <a:ln cap="flat" cmpd="sng" w="19050">
            <a:solidFill>
              <a:schemeClr val="dk2"/>
            </a:solidFill>
            <a:prstDash val="solid"/>
            <a:round/>
            <a:headEnd len="med" w="med" type="none"/>
            <a:tailEnd len="med" w="med" type="none"/>
          </a:ln>
        </p:spPr>
      </p:cxnSp>
      <p:sp>
        <p:nvSpPr>
          <p:cNvPr id="1657" name="Shape 1657"/>
          <p:cNvSpPr/>
          <p:nvPr/>
        </p:nvSpPr>
        <p:spPr>
          <a:xfrm>
            <a:off x="4816684" y="4642059"/>
            <a:ext cx="138600" cy="11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8" name="Shape 1658"/>
          <p:cNvSpPr txBox="1"/>
          <p:nvPr/>
        </p:nvSpPr>
        <p:spPr>
          <a:xfrm>
            <a:off x="5115350" y="4472450"/>
            <a:ext cx="1825200" cy="4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no" sz="2400"/>
              <a:t>(V1+V2)/2</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